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League Spartan" charset="1" panose="00000800000000000000"/>
      <p:regular r:id="rId22"/>
    </p:embeddedFont>
    <p:embeddedFont>
      <p:font typeface="Roboto Bold" charset="1" panose="02000000000000000000"/>
      <p:regular r:id="rId23"/>
    </p:embeddedFont>
    <p:embeddedFont>
      <p:font typeface="Roboto Condensed" charset="1" panose="02000000000000000000"/>
      <p:regular r:id="rId24"/>
    </p:embeddedFont>
    <p:embeddedFont>
      <p:font typeface="Archivo Black" charset="1" panose="020B0A03020202020B04"/>
      <p:regular r:id="rId25"/>
    </p:embeddedFont>
    <p:embeddedFont>
      <p:font typeface="Poppins Bold" charset="1" panose="00000800000000000000"/>
      <p:regular r:id="rId26"/>
    </p:embeddedFont>
    <p:embeddedFont>
      <p:font typeface="Poppins" charset="1" panose="000005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4.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6.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0">
            <a:off x="1880278" y="-378097"/>
            <a:ext cx="2302648" cy="7358945"/>
            <a:chOff x="0" y="0"/>
            <a:chExt cx="606459" cy="1938158"/>
          </a:xfrm>
        </p:grpSpPr>
        <p:sp>
          <p:nvSpPr>
            <p:cNvPr name="Freeform 4" id="4"/>
            <p:cNvSpPr/>
            <p:nvPr/>
          </p:nvSpPr>
          <p:spPr>
            <a:xfrm flipH="false" flipV="false" rot="0">
              <a:off x="0" y="0"/>
              <a:ext cx="606459" cy="1938158"/>
            </a:xfrm>
            <a:custGeom>
              <a:avLst/>
              <a:gdLst/>
              <a:ahLst/>
              <a:cxnLst/>
              <a:rect r="r" b="b" t="t" l="l"/>
              <a:pathLst>
                <a:path h="1938158" w="606459">
                  <a:moveTo>
                    <a:pt x="171471" y="0"/>
                  </a:moveTo>
                  <a:lnTo>
                    <a:pt x="434987" y="0"/>
                  </a:lnTo>
                  <a:cubicBezTo>
                    <a:pt x="480464" y="0"/>
                    <a:pt x="524079" y="18066"/>
                    <a:pt x="556236" y="50223"/>
                  </a:cubicBezTo>
                  <a:cubicBezTo>
                    <a:pt x="588393" y="82380"/>
                    <a:pt x="606459" y="125994"/>
                    <a:pt x="606459" y="171471"/>
                  </a:cubicBezTo>
                  <a:lnTo>
                    <a:pt x="606459" y="1766687"/>
                  </a:lnTo>
                  <a:cubicBezTo>
                    <a:pt x="606459" y="1812164"/>
                    <a:pt x="588393" y="1855779"/>
                    <a:pt x="556236" y="1887936"/>
                  </a:cubicBezTo>
                  <a:cubicBezTo>
                    <a:pt x="524079" y="1920093"/>
                    <a:pt x="480464" y="1938158"/>
                    <a:pt x="434987" y="1938158"/>
                  </a:cubicBezTo>
                  <a:lnTo>
                    <a:pt x="171471" y="1938158"/>
                  </a:lnTo>
                  <a:cubicBezTo>
                    <a:pt x="76770" y="1938158"/>
                    <a:pt x="0" y="1861388"/>
                    <a:pt x="0" y="1766687"/>
                  </a:cubicBezTo>
                  <a:lnTo>
                    <a:pt x="0" y="171471"/>
                  </a:lnTo>
                  <a:cubicBezTo>
                    <a:pt x="0" y="125994"/>
                    <a:pt x="18066" y="82380"/>
                    <a:pt x="50223" y="50223"/>
                  </a:cubicBezTo>
                  <a:cubicBezTo>
                    <a:pt x="82380" y="18066"/>
                    <a:pt x="125994" y="0"/>
                    <a:pt x="171471" y="0"/>
                  </a:cubicBezTo>
                  <a:close/>
                </a:path>
              </a:pathLst>
            </a:custGeom>
            <a:solidFill>
              <a:srgbClr val="574874"/>
            </a:solidFill>
          </p:spPr>
        </p:sp>
        <p:sp>
          <p:nvSpPr>
            <p:cNvPr name="TextBox 5" id="5"/>
            <p:cNvSpPr txBox="true"/>
            <p:nvPr/>
          </p:nvSpPr>
          <p:spPr>
            <a:xfrm>
              <a:off x="0" y="-47625"/>
              <a:ext cx="606459" cy="1985783"/>
            </a:xfrm>
            <a:prstGeom prst="rect">
              <a:avLst/>
            </a:prstGeom>
          </p:spPr>
          <p:txBody>
            <a:bodyPr anchor="ctr" rtlCol="false" tIns="50800" lIns="50800" bIns="50800" rIns="50800"/>
            <a:lstStyle/>
            <a:p>
              <a:pPr algn="ctr">
                <a:lnSpc>
                  <a:spcPts val="2659"/>
                </a:lnSpc>
              </a:pPr>
            </a:p>
          </p:txBody>
        </p:sp>
      </p:grpSp>
      <p:sp>
        <p:nvSpPr>
          <p:cNvPr name="AutoShape 6" id="6"/>
          <p:cNvSpPr/>
          <p:nvPr/>
        </p:nvSpPr>
        <p:spPr>
          <a:xfrm rot="0">
            <a:off x="4547281" y="5192722"/>
            <a:ext cx="7877207" cy="0"/>
          </a:xfrm>
          <a:prstGeom prst="line">
            <a:avLst/>
          </a:prstGeom>
          <a:ln cap="flat" w="76200">
            <a:solidFill>
              <a:srgbClr val="574874"/>
            </a:solidFill>
            <a:prstDash val="solid"/>
            <a:headEnd type="none" len="sm" w="sm"/>
            <a:tailEnd type="none" len="sm" w="sm"/>
          </a:ln>
        </p:spPr>
      </p:sp>
      <p:grpSp>
        <p:nvGrpSpPr>
          <p:cNvPr name="Group 7" id="7"/>
          <p:cNvGrpSpPr/>
          <p:nvPr/>
        </p:nvGrpSpPr>
        <p:grpSpPr>
          <a:xfrm rot="0">
            <a:off x="14379513" y="8233036"/>
            <a:ext cx="4823538" cy="482353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74874"/>
            </a:solidFill>
          </p:spPr>
        </p:sp>
        <p:sp>
          <p:nvSpPr>
            <p:cNvPr name="TextBox 9" id="9"/>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6791282" y="6846531"/>
            <a:ext cx="4823538" cy="482353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BD59">
                <a:alpha val="72941"/>
              </a:srgbClr>
            </a:solidFill>
          </p:spPr>
        </p:sp>
        <p:sp>
          <p:nvSpPr>
            <p:cNvPr name="TextBox 12" id="12"/>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14379513" y="401543"/>
            <a:ext cx="3712954" cy="3712954"/>
          </a:xfrm>
          <a:custGeom>
            <a:avLst/>
            <a:gdLst/>
            <a:ahLst/>
            <a:cxnLst/>
            <a:rect r="r" b="b" t="t" l="l"/>
            <a:pathLst>
              <a:path h="3712954" w="3712954">
                <a:moveTo>
                  <a:pt x="0" y="0"/>
                </a:moveTo>
                <a:lnTo>
                  <a:pt x="3712954" y="0"/>
                </a:lnTo>
                <a:lnTo>
                  <a:pt x="3712954" y="3712954"/>
                </a:lnTo>
                <a:lnTo>
                  <a:pt x="0" y="3712954"/>
                </a:lnTo>
                <a:lnTo>
                  <a:pt x="0" y="0"/>
                </a:lnTo>
                <a:close/>
              </a:path>
            </a:pathLst>
          </a:custGeom>
          <a:blipFill>
            <a:blip r:embed="rId3"/>
            <a:stretch>
              <a:fillRect l="0" t="0" r="0" b="0"/>
            </a:stretch>
          </a:blipFill>
        </p:spPr>
      </p:sp>
      <p:sp>
        <p:nvSpPr>
          <p:cNvPr name="TextBox 14" id="14"/>
          <p:cNvSpPr txBox="true"/>
          <p:nvPr/>
        </p:nvSpPr>
        <p:spPr>
          <a:xfrm rot="0">
            <a:off x="4547281" y="3971622"/>
            <a:ext cx="9193439" cy="1256829"/>
          </a:xfrm>
          <a:prstGeom prst="rect">
            <a:avLst/>
          </a:prstGeom>
        </p:spPr>
        <p:txBody>
          <a:bodyPr anchor="t" rtlCol="false" tIns="0" lIns="0" bIns="0" rIns="0">
            <a:spAutoFit/>
          </a:bodyPr>
          <a:lstStyle/>
          <a:p>
            <a:pPr algn="l">
              <a:lnSpc>
                <a:spcPts val="10308"/>
              </a:lnSpc>
            </a:pPr>
            <a:r>
              <a:rPr lang="en-US" sz="7363">
                <a:solidFill>
                  <a:srgbClr val="000000"/>
                </a:solidFill>
                <a:latin typeface="League Spartan"/>
                <a:ea typeface="League Spartan"/>
                <a:cs typeface="League Spartan"/>
                <a:sym typeface="League Spartan"/>
              </a:rPr>
              <a:t>PRESENTATION</a:t>
            </a:r>
          </a:p>
        </p:txBody>
      </p:sp>
      <p:sp>
        <p:nvSpPr>
          <p:cNvPr name="TextBox 15" id="15"/>
          <p:cNvSpPr txBox="true"/>
          <p:nvPr/>
        </p:nvSpPr>
        <p:spPr>
          <a:xfrm rot="0">
            <a:off x="4547281" y="3020402"/>
            <a:ext cx="10010518" cy="929040"/>
          </a:xfrm>
          <a:prstGeom prst="rect">
            <a:avLst/>
          </a:prstGeom>
        </p:spPr>
        <p:txBody>
          <a:bodyPr anchor="t" rtlCol="false" tIns="0" lIns="0" bIns="0" rIns="0">
            <a:spAutoFit/>
          </a:bodyPr>
          <a:lstStyle/>
          <a:p>
            <a:pPr algn="l">
              <a:lnSpc>
                <a:spcPts val="7593"/>
              </a:lnSpc>
            </a:pPr>
            <a:r>
              <a:rPr lang="en-US" b="true" sz="5423">
                <a:solidFill>
                  <a:srgbClr val="000000"/>
                </a:solidFill>
                <a:latin typeface="Roboto Bold"/>
                <a:ea typeface="Roboto Bold"/>
                <a:cs typeface="Roboto Bold"/>
                <a:sym typeface="Roboto Bold"/>
              </a:rPr>
              <a:t>AIR PURIFIER DEVELOPMENT</a:t>
            </a:r>
          </a:p>
        </p:txBody>
      </p:sp>
      <p:sp>
        <p:nvSpPr>
          <p:cNvPr name="TextBox 16" id="16"/>
          <p:cNvSpPr txBox="true"/>
          <p:nvPr/>
        </p:nvSpPr>
        <p:spPr>
          <a:xfrm rot="0">
            <a:off x="4547281" y="5342914"/>
            <a:ext cx="10010518" cy="615950"/>
          </a:xfrm>
          <a:prstGeom prst="rect">
            <a:avLst/>
          </a:prstGeom>
        </p:spPr>
        <p:txBody>
          <a:bodyPr anchor="t" rtlCol="false" tIns="0" lIns="0" bIns="0" rIns="0">
            <a:spAutoFit/>
          </a:bodyPr>
          <a:lstStyle/>
          <a:p>
            <a:pPr algn="l">
              <a:lnSpc>
                <a:spcPts val="4900"/>
              </a:lnSpc>
            </a:pPr>
            <a:r>
              <a:rPr lang="en-US" sz="3500">
                <a:solidFill>
                  <a:srgbClr val="000000"/>
                </a:solidFill>
                <a:latin typeface="Roboto Condensed"/>
                <a:ea typeface="Roboto Condensed"/>
                <a:cs typeface="Roboto Condensed"/>
                <a:sym typeface="Roboto Condensed"/>
              </a:rPr>
              <a:t>ARUNABHA BHATTACHARYYA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1107009" y="3150910"/>
            <a:ext cx="5049618" cy="0"/>
          </a:xfrm>
          <a:prstGeom prst="line">
            <a:avLst/>
          </a:prstGeom>
          <a:ln cap="flat" w="76200">
            <a:solidFill>
              <a:srgbClr val="574874"/>
            </a:solidFill>
            <a:prstDash val="solid"/>
            <a:headEnd type="none" len="sm" w="sm"/>
            <a:tailEnd type="none" len="sm" w="sm"/>
          </a:ln>
        </p:spPr>
      </p:sp>
      <p:grpSp>
        <p:nvGrpSpPr>
          <p:cNvPr name="Group 4" id="4"/>
          <p:cNvGrpSpPr/>
          <p:nvPr/>
        </p:nvGrpSpPr>
        <p:grpSpPr>
          <a:xfrm rot="0">
            <a:off x="1107009" y="1028700"/>
            <a:ext cx="146488" cy="1675250"/>
            <a:chOff x="0" y="0"/>
            <a:chExt cx="38581" cy="441218"/>
          </a:xfrm>
        </p:grpSpPr>
        <p:sp>
          <p:nvSpPr>
            <p:cNvPr name="Freeform 5" id="5"/>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6" id="6"/>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5400000">
            <a:off x="1871390" y="8789194"/>
            <a:ext cx="146488" cy="1675250"/>
            <a:chOff x="0" y="0"/>
            <a:chExt cx="38581" cy="441218"/>
          </a:xfrm>
        </p:grpSpPr>
        <p:sp>
          <p:nvSpPr>
            <p:cNvPr name="Freeform 8" id="8"/>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9" id="9"/>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10" id="10"/>
          <p:cNvGrpSpPr>
            <a:grpSpLocks noChangeAspect="true"/>
          </p:cNvGrpSpPr>
          <p:nvPr/>
        </p:nvGrpSpPr>
        <p:grpSpPr>
          <a:xfrm rot="0">
            <a:off x="8939621" y="704706"/>
            <a:ext cx="11548939" cy="11503826"/>
            <a:chOff x="0" y="0"/>
            <a:chExt cx="6502400" cy="6477000"/>
          </a:xfrm>
        </p:grpSpPr>
        <p:sp>
          <p:nvSpPr>
            <p:cNvPr name="Freeform 11" id="11"/>
            <p:cNvSpPr/>
            <p:nvPr/>
          </p:nvSpPr>
          <p:spPr>
            <a:xfrm flipH="false" flipV="false" rot="0">
              <a:off x="-23042" y="119185"/>
              <a:ext cx="6542159" cy="6244242"/>
            </a:xfrm>
            <a:custGeom>
              <a:avLst/>
              <a:gdLst/>
              <a:ahLst/>
              <a:cxnLst/>
              <a:rect r="r" b="b" t="t" l="l"/>
              <a:pathLst>
                <a:path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3"/>
              <a:stretch>
                <a:fillRect l="-38492" t="0" r="-38492" b="0"/>
              </a:stretch>
            </a:blipFill>
          </p:spPr>
        </p:sp>
        <p:sp>
          <p:nvSpPr>
            <p:cNvPr name="Freeform 12" id="12"/>
            <p:cNvSpPr/>
            <p:nvPr/>
          </p:nvSpPr>
          <p:spPr>
            <a:xfrm flipH="false" flipV="false" rot="0">
              <a:off x="73038" y="66269"/>
              <a:ext cx="6350000" cy="6349987"/>
            </a:xfrm>
            <a:custGeom>
              <a:avLst/>
              <a:gdLst/>
              <a:ahLst/>
              <a:cxnLst/>
              <a:rect r="r" b="b" t="t" l="l"/>
              <a:pathLst>
                <a:path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574874"/>
            </a:solidFill>
          </p:spPr>
        </p:sp>
      </p:grpSp>
      <p:sp>
        <p:nvSpPr>
          <p:cNvPr name="TextBox 13" id="13"/>
          <p:cNvSpPr txBox="true"/>
          <p:nvPr/>
        </p:nvSpPr>
        <p:spPr>
          <a:xfrm rot="0">
            <a:off x="1679574" y="1621109"/>
            <a:ext cx="9174171" cy="921120"/>
          </a:xfrm>
          <a:prstGeom prst="rect">
            <a:avLst/>
          </a:prstGeom>
        </p:spPr>
        <p:txBody>
          <a:bodyPr anchor="t" rtlCol="false" tIns="0" lIns="0" bIns="0" rIns="0">
            <a:spAutoFit/>
          </a:bodyPr>
          <a:lstStyle/>
          <a:p>
            <a:pPr algn="l">
              <a:lnSpc>
                <a:spcPts val="7504"/>
              </a:lnSpc>
            </a:pPr>
            <a:r>
              <a:rPr lang="en-US" b="true" sz="5360">
                <a:solidFill>
                  <a:srgbClr val="000000"/>
                </a:solidFill>
                <a:latin typeface="League Spartan"/>
                <a:ea typeface="League Spartan"/>
                <a:cs typeface="League Spartan"/>
                <a:sym typeface="League Spartan"/>
              </a:rPr>
              <a:t>RECOMMENDATION</a:t>
            </a:r>
          </a:p>
        </p:txBody>
      </p:sp>
      <p:sp>
        <p:nvSpPr>
          <p:cNvPr name="TextBox 14" id="14"/>
          <p:cNvSpPr txBox="true"/>
          <p:nvPr/>
        </p:nvSpPr>
        <p:spPr>
          <a:xfrm rot="0">
            <a:off x="1107009" y="3440619"/>
            <a:ext cx="6367164" cy="518335"/>
          </a:xfrm>
          <a:prstGeom prst="rect">
            <a:avLst/>
          </a:prstGeom>
        </p:spPr>
        <p:txBody>
          <a:bodyPr anchor="t" rtlCol="false" tIns="0" lIns="0" bIns="0" rIns="0">
            <a:spAutoFit/>
          </a:bodyPr>
          <a:lstStyle/>
          <a:p>
            <a:pPr algn="l">
              <a:lnSpc>
                <a:spcPts val="3980"/>
              </a:lnSpc>
              <a:spcBef>
                <a:spcPct val="0"/>
              </a:spcBef>
            </a:pPr>
            <a:r>
              <a:rPr lang="en-US" sz="2843" b="true">
                <a:solidFill>
                  <a:srgbClr val="000000"/>
                </a:solidFill>
                <a:latin typeface="Poppins Bold"/>
                <a:ea typeface="Poppins Bold"/>
                <a:cs typeface="Poppins Bold"/>
                <a:sym typeface="Poppins Bold"/>
              </a:rPr>
              <a:t>North India</a:t>
            </a:r>
          </a:p>
        </p:txBody>
      </p:sp>
      <p:sp>
        <p:nvSpPr>
          <p:cNvPr name="TextBox 15" id="15"/>
          <p:cNvSpPr txBox="true"/>
          <p:nvPr/>
        </p:nvSpPr>
        <p:spPr>
          <a:xfrm rot="0">
            <a:off x="1107009" y="4144010"/>
            <a:ext cx="7527978" cy="999490"/>
          </a:xfrm>
          <a:prstGeom prst="rect">
            <a:avLst/>
          </a:prstGeom>
        </p:spPr>
        <p:txBody>
          <a:bodyPr anchor="t" rtlCol="false" tIns="0" lIns="0" bIns="0" rIns="0">
            <a:spAutoFit/>
          </a:bodyPr>
          <a:lstStyle/>
          <a:p>
            <a:pPr algn="l">
              <a:lnSpc>
                <a:spcPts val="2659"/>
              </a:lnSpc>
              <a:spcBef>
                <a:spcPct val="0"/>
              </a:spcBef>
            </a:pPr>
            <a:r>
              <a:rPr lang="en-US" sz="1899">
                <a:solidFill>
                  <a:srgbClr val="000000"/>
                </a:solidFill>
                <a:latin typeface="Archivo Black"/>
                <a:ea typeface="Archivo Black"/>
                <a:cs typeface="Archivo Black"/>
                <a:sym typeface="Archivo Black"/>
              </a:rPr>
              <a:t>States Covered: Delhi, Haryana, Uttar Pradesh, Punjab, Bihar, Himachal Pradesh AQI Range: 140–207 (Very High Pollution Levels)</a:t>
            </a:r>
          </a:p>
        </p:txBody>
      </p:sp>
      <p:sp>
        <p:nvSpPr>
          <p:cNvPr name="TextBox 16" id="16"/>
          <p:cNvSpPr txBox="true"/>
          <p:nvPr/>
        </p:nvSpPr>
        <p:spPr>
          <a:xfrm rot="0">
            <a:off x="1107009" y="5220335"/>
            <a:ext cx="7527978" cy="3999865"/>
          </a:xfrm>
          <a:prstGeom prst="rect">
            <a:avLst/>
          </a:prstGeom>
        </p:spPr>
        <p:txBody>
          <a:bodyPr anchor="t" rtlCol="false" tIns="0" lIns="0" bIns="0" rIns="0">
            <a:spAutoFit/>
          </a:bodyPr>
          <a:lstStyle/>
          <a:p>
            <a:pPr algn="l">
              <a:lnSpc>
                <a:spcPts val="2659"/>
              </a:lnSpc>
              <a:spcBef>
                <a:spcPct val="0"/>
              </a:spcBef>
            </a:pPr>
            <a:r>
              <a:rPr lang="en-US" sz="1899">
                <a:solidFill>
                  <a:srgbClr val="000000"/>
                </a:solidFill>
                <a:latin typeface="Archivo Black"/>
                <a:ea typeface="Archivo Black"/>
                <a:cs typeface="Archivo Black"/>
                <a:sym typeface="Archivo Black"/>
              </a:rPr>
              <a:t>Recommended Product Features:</a:t>
            </a:r>
          </a:p>
          <a:p>
            <a:pPr algn="l">
              <a:lnSpc>
                <a:spcPts val="2659"/>
              </a:lnSpc>
              <a:spcBef>
                <a:spcPct val="0"/>
              </a:spcBef>
            </a:pPr>
          </a:p>
          <a:p>
            <a:pPr algn="l">
              <a:lnSpc>
                <a:spcPts val="2659"/>
              </a:lnSpc>
              <a:spcBef>
                <a:spcPct val="0"/>
              </a:spcBef>
            </a:pPr>
            <a:r>
              <a:rPr lang="en-US" sz="1899">
                <a:solidFill>
                  <a:srgbClr val="000000"/>
                </a:solidFill>
                <a:latin typeface="Archivo Black"/>
                <a:ea typeface="Archivo Black"/>
                <a:cs typeface="Archivo Black"/>
                <a:sym typeface="Archivo Black"/>
              </a:rPr>
              <a:t>Medical-grade HEPA H13/H14 filters capable of capturing PM2.5 and PM10 particles.</a:t>
            </a:r>
          </a:p>
          <a:p>
            <a:pPr algn="l">
              <a:lnSpc>
                <a:spcPts val="2659"/>
              </a:lnSpc>
              <a:spcBef>
                <a:spcPct val="0"/>
              </a:spcBef>
            </a:pPr>
            <a:r>
              <a:rPr lang="en-US" sz="1899">
                <a:solidFill>
                  <a:srgbClr val="000000"/>
                </a:solidFill>
                <a:latin typeface="Archivo Black"/>
                <a:ea typeface="Archivo Black"/>
                <a:cs typeface="Archivo Black"/>
                <a:sym typeface="Archivo Black"/>
              </a:rPr>
              <a:t>Activated carbon filters to remove smoke, sulfur dioxide (SO₂), nitrogen dioxide (NO₂), and unpleasant odors.</a:t>
            </a:r>
          </a:p>
          <a:p>
            <a:pPr algn="l">
              <a:lnSpc>
                <a:spcPts val="2659"/>
              </a:lnSpc>
              <a:spcBef>
                <a:spcPct val="0"/>
              </a:spcBef>
            </a:pPr>
            <a:r>
              <a:rPr lang="en-US" sz="1899">
                <a:solidFill>
                  <a:srgbClr val="000000"/>
                </a:solidFill>
                <a:latin typeface="Archivo Black"/>
                <a:ea typeface="Archivo Black"/>
                <a:cs typeface="Archivo Black"/>
                <a:sym typeface="Archivo Black"/>
              </a:rPr>
              <a:t>Real-time AQI display with LED indicators and mobile synchronization.</a:t>
            </a:r>
          </a:p>
          <a:p>
            <a:pPr algn="l">
              <a:lnSpc>
                <a:spcPts val="2659"/>
              </a:lnSpc>
              <a:spcBef>
                <a:spcPct val="0"/>
              </a:spcBef>
            </a:pPr>
            <a:r>
              <a:rPr lang="en-US" sz="1899">
                <a:solidFill>
                  <a:srgbClr val="000000"/>
                </a:solidFill>
                <a:latin typeface="Archivo Black"/>
                <a:ea typeface="Archivo Black"/>
                <a:cs typeface="Archivo Black"/>
                <a:sym typeface="Archivo Black"/>
              </a:rPr>
              <a:t>Safety features including Child Lock and Auto Mode for family protection.</a:t>
            </a:r>
          </a:p>
          <a:p>
            <a:pPr algn="l">
              <a:lnSpc>
                <a:spcPts val="2659"/>
              </a:lnSpc>
              <a:spcBef>
                <a:spcPct val="0"/>
              </a:spcBef>
            </a:pPr>
            <a:r>
              <a:rPr lang="en-US" sz="1899">
                <a:solidFill>
                  <a:srgbClr val="000000"/>
                </a:solidFill>
                <a:latin typeface="Archivo Black"/>
                <a:ea typeface="Archivo Black"/>
                <a:cs typeface="Archivo Black"/>
                <a:sym typeface="Archivo Black"/>
              </a:rPr>
              <a:t>High Clean Air Delivery Rate (CADR) designed for large urban rooms.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1107009" y="3150910"/>
            <a:ext cx="5049618" cy="0"/>
          </a:xfrm>
          <a:prstGeom prst="line">
            <a:avLst/>
          </a:prstGeom>
          <a:ln cap="flat" w="76200">
            <a:solidFill>
              <a:srgbClr val="574874"/>
            </a:solidFill>
            <a:prstDash val="solid"/>
            <a:headEnd type="none" len="sm" w="sm"/>
            <a:tailEnd type="none" len="sm" w="sm"/>
          </a:ln>
        </p:spPr>
      </p:sp>
      <p:grpSp>
        <p:nvGrpSpPr>
          <p:cNvPr name="Group 4" id="4"/>
          <p:cNvGrpSpPr/>
          <p:nvPr/>
        </p:nvGrpSpPr>
        <p:grpSpPr>
          <a:xfrm rot="0">
            <a:off x="1107009" y="1028700"/>
            <a:ext cx="146488" cy="1675250"/>
            <a:chOff x="0" y="0"/>
            <a:chExt cx="38581" cy="441218"/>
          </a:xfrm>
        </p:grpSpPr>
        <p:sp>
          <p:nvSpPr>
            <p:cNvPr name="Freeform 5" id="5"/>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6" id="6"/>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5400000">
            <a:off x="1944634" y="8940649"/>
            <a:ext cx="146488" cy="1675250"/>
            <a:chOff x="0" y="0"/>
            <a:chExt cx="38581" cy="441218"/>
          </a:xfrm>
        </p:grpSpPr>
        <p:sp>
          <p:nvSpPr>
            <p:cNvPr name="Freeform 8" id="8"/>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9" id="9"/>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10" id="10"/>
          <p:cNvGrpSpPr>
            <a:grpSpLocks noChangeAspect="true"/>
          </p:cNvGrpSpPr>
          <p:nvPr/>
        </p:nvGrpSpPr>
        <p:grpSpPr>
          <a:xfrm rot="0">
            <a:off x="8203537" y="-2919799"/>
            <a:ext cx="12927817" cy="12877318"/>
            <a:chOff x="0" y="0"/>
            <a:chExt cx="6502400" cy="6477000"/>
          </a:xfrm>
        </p:grpSpPr>
        <p:sp>
          <p:nvSpPr>
            <p:cNvPr name="Freeform 11" id="11"/>
            <p:cNvSpPr/>
            <p:nvPr/>
          </p:nvSpPr>
          <p:spPr>
            <a:xfrm flipH="false" flipV="false" rot="0">
              <a:off x="-23042" y="119185"/>
              <a:ext cx="6542159" cy="6244242"/>
            </a:xfrm>
            <a:custGeom>
              <a:avLst/>
              <a:gdLst/>
              <a:ahLst/>
              <a:cxnLst/>
              <a:rect r="r" b="b" t="t" l="l"/>
              <a:pathLst>
                <a:path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3"/>
              <a:stretch>
                <a:fillRect l="-24572" t="0" r="-24572" b="0"/>
              </a:stretch>
            </a:blipFill>
          </p:spPr>
        </p:sp>
        <p:sp>
          <p:nvSpPr>
            <p:cNvPr name="Freeform 12" id="12"/>
            <p:cNvSpPr/>
            <p:nvPr/>
          </p:nvSpPr>
          <p:spPr>
            <a:xfrm flipH="false" flipV="false" rot="0">
              <a:off x="73038" y="66269"/>
              <a:ext cx="6350000" cy="6349987"/>
            </a:xfrm>
            <a:custGeom>
              <a:avLst/>
              <a:gdLst/>
              <a:ahLst/>
              <a:cxnLst/>
              <a:rect r="r" b="b" t="t" l="l"/>
              <a:pathLst>
                <a:path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574874"/>
            </a:solidFill>
          </p:spPr>
        </p:sp>
      </p:grpSp>
      <p:sp>
        <p:nvSpPr>
          <p:cNvPr name="TextBox 13" id="13"/>
          <p:cNvSpPr txBox="true"/>
          <p:nvPr/>
        </p:nvSpPr>
        <p:spPr>
          <a:xfrm rot="0">
            <a:off x="1472033" y="1631350"/>
            <a:ext cx="8540366" cy="829045"/>
          </a:xfrm>
          <a:prstGeom prst="rect">
            <a:avLst/>
          </a:prstGeom>
        </p:spPr>
        <p:txBody>
          <a:bodyPr anchor="t" rtlCol="false" tIns="0" lIns="0" bIns="0" rIns="0">
            <a:spAutoFit/>
          </a:bodyPr>
          <a:lstStyle/>
          <a:p>
            <a:pPr algn="l">
              <a:lnSpc>
                <a:spcPts val="6804"/>
              </a:lnSpc>
            </a:pPr>
            <a:r>
              <a:rPr lang="en-US" b="true" sz="4860">
                <a:solidFill>
                  <a:srgbClr val="000000"/>
                </a:solidFill>
                <a:latin typeface="League Spartan"/>
                <a:ea typeface="League Spartan"/>
                <a:cs typeface="League Spartan"/>
                <a:sym typeface="League Spartan"/>
              </a:rPr>
              <a:t>RECOMMENDATION</a:t>
            </a:r>
          </a:p>
        </p:txBody>
      </p:sp>
      <p:sp>
        <p:nvSpPr>
          <p:cNvPr name="TextBox 14" id="14"/>
          <p:cNvSpPr txBox="true"/>
          <p:nvPr/>
        </p:nvSpPr>
        <p:spPr>
          <a:xfrm rot="0">
            <a:off x="1107009" y="3461710"/>
            <a:ext cx="2133481" cy="464821"/>
          </a:xfrm>
          <a:prstGeom prst="rect">
            <a:avLst/>
          </a:prstGeom>
        </p:spPr>
        <p:txBody>
          <a:bodyPr anchor="t" rtlCol="false" tIns="0" lIns="0" bIns="0" rIns="0">
            <a:spAutoFit/>
          </a:bodyPr>
          <a:lstStyle/>
          <a:p>
            <a:pPr algn="ctr">
              <a:lnSpc>
                <a:spcPts val="3779"/>
              </a:lnSpc>
              <a:spcBef>
                <a:spcPct val="0"/>
              </a:spcBef>
            </a:pPr>
            <a:r>
              <a:rPr lang="en-US" sz="2699">
                <a:solidFill>
                  <a:srgbClr val="000000"/>
                </a:solidFill>
                <a:latin typeface="Archivo Black"/>
                <a:ea typeface="Archivo Black"/>
                <a:cs typeface="Archivo Black"/>
                <a:sym typeface="Archivo Black"/>
              </a:rPr>
              <a:t>South India</a:t>
            </a:r>
          </a:p>
        </p:txBody>
      </p:sp>
      <p:sp>
        <p:nvSpPr>
          <p:cNvPr name="TextBox 15" id="15"/>
          <p:cNvSpPr txBox="true"/>
          <p:nvPr/>
        </p:nvSpPr>
        <p:spPr>
          <a:xfrm rot="0">
            <a:off x="1253497" y="4183705"/>
            <a:ext cx="5894271" cy="826135"/>
          </a:xfrm>
          <a:prstGeom prst="rect">
            <a:avLst/>
          </a:prstGeom>
        </p:spPr>
        <p:txBody>
          <a:bodyPr anchor="t" rtlCol="false" tIns="0" lIns="0" bIns="0" rIns="0">
            <a:spAutoFit/>
          </a:bodyPr>
          <a:lstStyle/>
          <a:p>
            <a:pPr algn="l">
              <a:lnSpc>
                <a:spcPts val="2240"/>
              </a:lnSpc>
              <a:spcBef>
                <a:spcPct val="0"/>
              </a:spcBef>
            </a:pPr>
            <a:r>
              <a:rPr lang="en-US" sz="1600">
                <a:solidFill>
                  <a:srgbClr val="000000"/>
                </a:solidFill>
                <a:latin typeface="Archivo Black"/>
                <a:ea typeface="Archivo Black"/>
                <a:cs typeface="Archivo Black"/>
                <a:sym typeface="Archivo Black"/>
              </a:rPr>
              <a:t>States Covered: Karnataka, Tamil Nadu, Kerala, Telangana, Andhra Pradesh AQI Range: Mostly below 100 (Moderate to Clean Air)</a:t>
            </a:r>
          </a:p>
        </p:txBody>
      </p:sp>
      <p:sp>
        <p:nvSpPr>
          <p:cNvPr name="TextBox 16" id="16"/>
          <p:cNvSpPr txBox="true"/>
          <p:nvPr/>
        </p:nvSpPr>
        <p:spPr>
          <a:xfrm rot="0">
            <a:off x="1253497" y="5257490"/>
            <a:ext cx="7164274" cy="3999865"/>
          </a:xfrm>
          <a:prstGeom prst="rect">
            <a:avLst/>
          </a:prstGeom>
        </p:spPr>
        <p:txBody>
          <a:bodyPr anchor="t" rtlCol="false" tIns="0" lIns="0" bIns="0" rIns="0">
            <a:spAutoFit/>
          </a:bodyPr>
          <a:lstStyle/>
          <a:p>
            <a:pPr algn="l">
              <a:lnSpc>
                <a:spcPts val="2659"/>
              </a:lnSpc>
              <a:spcBef>
                <a:spcPct val="0"/>
              </a:spcBef>
            </a:pPr>
            <a:r>
              <a:rPr lang="en-US" sz="1899">
                <a:solidFill>
                  <a:srgbClr val="000000"/>
                </a:solidFill>
                <a:latin typeface="Archivo Black"/>
                <a:ea typeface="Archivo Black"/>
                <a:cs typeface="Archivo Black"/>
                <a:sym typeface="Archivo Black"/>
              </a:rPr>
              <a:t>Recommended Product Features:</a:t>
            </a:r>
          </a:p>
          <a:p>
            <a:pPr algn="l">
              <a:lnSpc>
                <a:spcPts val="2659"/>
              </a:lnSpc>
              <a:spcBef>
                <a:spcPct val="0"/>
              </a:spcBef>
            </a:pPr>
          </a:p>
          <a:p>
            <a:pPr algn="l">
              <a:lnSpc>
                <a:spcPts val="2659"/>
              </a:lnSpc>
              <a:spcBef>
                <a:spcPct val="0"/>
              </a:spcBef>
            </a:pPr>
            <a:r>
              <a:rPr lang="en-US" sz="1899">
                <a:solidFill>
                  <a:srgbClr val="000000"/>
                </a:solidFill>
                <a:latin typeface="Archivo Black"/>
                <a:ea typeface="Archivo Black"/>
                <a:cs typeface="Archivo Black"/>
                <a:sym typeface="Archivo Black"/>
              </a:rPr>
              <a:t>UV-C sterilization technology for killing airborne bacteria and viruses.</a:t>
            </a:r>
          </a:p>
          <a:p>
            <a:pPr algn="l">
              <a:lnSpc>
                <a:spcPts val="2659"/>
              </a:lnSpc>
              <a:spcBef>
                <a:spcPct val="0"/>
              </a:spcBef>
            </a:pPr>
            <a:r>
              <a:rPr lang="en-US" sz="1899">
                <a:solidFill>
                  <a:srgbClr val="000000"/>
                </a:solidFill>
                <a:latin typeface="Archivo Black"/>
                <a:ea typeface="Archivo Black"/>
                <a:cs typeface="Archivo Black"/>
                <a:sym typeface="Archivo Black"/>
              </a:rPr>
              <a:t>Anti-allergen filters targeting mold spores and dust mites.</a:t>
            </a:r>
          </a:p>
          <a:p>
            <a:pPr algn="l">
              <a:lnSpc>
                <a:spcPts val="2659"/>
              </a:lnSpc>
              <a:spcBef>
                <a:spcPct val="0"/>
              </a:spcBef>
            </a:pPr>
            <a:r>
              <a:rPr lang="en-US" sz="1899">
                <a:solidFill>
                  <a:srgbClr val="000000"/>
                </a:solidFill>
                <a:latin typeface="Archivo Black"/>
                <a:ea typeface="Archivo Black"/>
                <a:cs typeface="Archivo Black"/>
                <a:sym typeface="Archivo Black"/>
              </a:rPr>
              <a:t>Silent/Night mode suitable for bedrooms and children’s rooms.</a:t>
            </a:r>
          </a:p>
          <a:p>
            <a:pPr algn="l">
              <a:lnSpc>
                <a:spcPts val="2659"/>
              </a:lnSpc>
              <a:spcBef>
                <a:spcPct val="0"/>
              </a:spcBef>
            </a:pPr>
            <a:r>
              <a:rPr lang="en-US" sz="1899">
                <a:solidFill>
                  <a:srgbClr val="000000"/>
                </a:solidFill>
                <a:latin typeface="Archivo Black"/>
                <a:ea typeface="Archivo Black"/>
                <a:cs typeface="Archivo Black"/>
                <a:sym typeface="Archivo Black"/>
              </a:rPr>
              <a:t>Smart app control with WiFi connectivity, catering to tech-savvy urban households.</a:t>
            </a:r>
          </a:p>
          <a:p>
            <a:pPr algn="l">
              <a:lnSpc>
                <a:spcPts val="2659"/>
              </a:lnSpc>
              <a:spcBef>
                <a:spcPct val="0"/>
              </a:spcBef>
            </a:pPr>
            <a:r>
              <a:rPr lang="en-US" sz="1899">
                <a:solidFill>
                  <a:srgbClr val="000000"/>
                </a:solidFill>
                <a:latin typeface="Archivo Black"/>
                <a:ea typeface="Archivo Black"/>
                <a:cs typeface="Archivo Black"/>
                <a:sym typeface="Archivo Black"/>
              </a:rPr>
              <a:t>Energy-efficient designs aligned with the region’s growing green electric vehicle (EV) ecosystem.</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1107009" y="3150910"/>
            <a:ext cx="5049618" cy="0"/>
          </a:xfrm>
          <a:prstGeom prst="line">
            <a:avLst/>
          </a:prstGeom>
          <a:ln cap="flat" w="76200">
            <a:solidFill>
              <a:srgbClr val="574874"/>
            </a:solidFill>
            <a:prstDash val="solid"/>
            <a:headEnd type="none" len="sm" w="sm"/>
            <a:tailEnd type="none" len="sm" w="sm"/>
          </a:ln>
        </p:spPr>
      </p:sp>
      <p:grpSp>
        <p:nvGrpSpPr>
          <p:cNvPr name="Group 4" id="4"/>
          <p:cNvGrpSpPr/>
          <p:nvPr/>
        </p:nvGrpSpPr>
        <p:grpSpPr>
          <a:xfrm rot="0">
            <a:off x="1107009" y="1028700"/>
            <a:ext cx="146488" cy="1675250"/>
            <a:chOff x="0" y="0"/>
            <a:chExt cx="38581" cy="441218"/>
          </a:xfrm>
        </p:grpSpPr>
        <p:sp>
          <p:nvSpPr>
            <p:cNvPr name="Freeform 5" id="5"/>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6" id="6"/>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5400000">
            <a:off x="1944634" y="8940649"/>
            <a:ext cx="146488" cy="1675250"/>
            <a:chOff x="0" y="0"/>
            <a:chExt cx="38581" cy="441218"/>
          </a:xfrm>
        </p:grpSpPr>
        <p:sp>
          <p:nvSpPr>
            <p:cNvPr name="Freeform 8" id="8"/>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9" id="9"/>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10" id="10"/>
          <p:cNvGrpSpPr>
            <a:grpSpLocks noChangeAspect="true"/>
          </p:cNvGrpSpPr>
          <p:nvPr/>
        </p:nvGrpSpPr>
        <p:grpSpPr>
          <a:xfrm rot="0">
            <a:off x="8203537" y="-2919799"/>
            <a:ext cx="12927817" cy="12877318"/>
            <a:chOff x="0" y="0"/>
            <a:chExt cx="6502400" cy="6477000"/>
          </a:xfrm>
        </p:grpSpPr>
        <p:sp>
          <p:nvSpPr>
            <p:cNvPr name="Freeform 11" id="11"/>
            <p:cNvSpPr/>
            <p:nvPr/>
          </p:nvSpPr>
          <p:spPr>
            <a:xfrm flipH="false" flipV="false" rot="0">
              <a:off x="-23042" y="119185"/>
              <a:ext cx="6542159" cy="6244242"/>
            </a:xfrm>
            <a:custGeom>
              <a:avLst/>
              <a:gdLst/>
              <a:ahLst/>
              <a:cxnLst/>
              <a:rect r="r" b="b" t="t" l="l"/>
              <a:pathLst>
                <a:path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3"/>
              <a:stretch>
                <a:fillRect l="-44813" t="0" r="-44813" b="0"/>
              </a:stretch>
            </a:blipFill>
          </p:spPr>
        </p:sp>
        <p:sp>
          <p:nvSpPr>
            <p:cNvPr name="Freeform 12" id="12"/>
            <p:cNvSpPr/>
            <p:nvPr/>
          </p:nvSpPr>
          <p:spPr>
            <a:xfrm flipH="false" flipV="false" rot="0">
              <a:off x="73038" y="66269"/>
              <a:ext cx="6350000" cy="6349987"/>
            </a:xfrm>
            <a:custGeom>
              <a:avLst/>
              <a:gdLst/>
              <a:ahLst/>
              <a:cxnLst/>
              <a:rect r="r" b="b" t="t" l="l"/>
              <a:pathLst>
                <a:path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574874"/>
            </a:solidFill>
          </p:spPr>
        </p:sp>
      </p:grpSp>
      <p:sp>
        <p:nvSpPr>
          <p:cNvPr name="TextBox 13" id="13"/>
          <p:cNvSpPr txBox="true"/>
          <p:nvPr/>
        </p:nvSpPr>
        <p:spPr>
          <a:xfrm rot="0">
            <a:off x="1472033" y="1631350"/>
            <a:ext cx="8540366" cy="829045"/>
          </a:xfrm>
          <a:prstGeom prst="rect">
            <a:avLst/>
          </a:prstGeom>
        </p:spPr>
        <p:txBody>
          <a:bodyPr anchor="t" rtlCol="false" tIns="0" lIns="0" bIns="0" rIns="0">
            <a:spAutoFit/>
          </a:bodyPr>
          <a:lstStyle/>
          <a:p>
            <a:pPr algn="l">
              <a:lnSpc>
                <a:spcPts val="6804"/>
              </a:lnSpc>
            </a:pPr>
            <a:r>
              <a:rPr lang="en-US" b="true" sz="4860">
                <a:solidFill>
                  <a:srgbClr val="000000"/>
                </a:solidFill>
                <a:latin typeface="League Spartan"/>
                <a:ea typeface="League Spartan"/>
                <a:cs typeface="League Spartan"/>
                <a:sym typeface="League Spartan"/>
              </a:rPr>
              <a:t>RECOMMENDATION</a:t>
            </a:r>
          </a:p>
        </p:txBody>
      </p:sp>
      <p:sp>
        <p:nvSpPr>
          <p:cNvPr name="TextBox 14" id="14"/>
          <p:cNvSpPr txBox="true"/>
          <p:nvPr/>
        </p:nvSpPr>
        <p:spPr>
          <a:xfrm rot="0">
            <a:off x="1187733" y="3461710"/>
            <a:ext cx="1972032" cy="464821"/>
          </a:xfrm>
          <a:prstGeom prst="rect">
            <a:avLst/>
          </a:prstGeom>
        </p:spPr>
        <p:txBody>
          <a:bodyPr anchor="t" rtlCol="false" tIns="0" lIns="0" bIns="0" rIns="0">
            <a:spAutoFit/>
          </a:bodyPr>
          <a:lstStyle/>
          <a:p>
            <a:pPr algn="ctr">
              <a:lnSpc>
                <a:spcPts val="3779"/>
              </a:lnSpc>
              <a:spcBef>
                <a:spcPct val="0"/>
              </a:spcBef>
            </a:pPr>
            <a:r>
              <a:rPr lang="en-US" sz="2699">
                <a:solidFill>
                  <a:srgbClr val="000000"/>
                </a:solidFill>
                <a:latin typeface="Archivo Black"/>
                <a:ea typeface="Archivo Black"/>
                <a:cs typeface="Archivo Black"/>
                <a:sym typeface="Archivo Black"/>
              </a:rPr>
              <a:t>West India</a:t>
            </a:r>
          </a:p>
        </p:txBody>
      </p:sp>
      <p:sp>
        <p:nvSpPr>
          <p:cNvPr name="TextBox 15" id="15"/>
          <p:cNvSpPr txBox="true"/>
          <p:nvPr/>
        </p:nvSpPr>
        <p:spPr>
          <a:xfrm rot="0">
            <a:off x="1253497" y="4183705"/>
            <a:ext cx="5894271" cy="549910"/>
          </a:xfrm>
          <a:prstGeom prst="rect">
            <a:avLst/>
          </a:prstGeom>
        </p:spPr>
        <p:txBody>
          <a:bodyPr anchor="t" rtlCol="false" tIns="0" lIns="0" bIns="0" rIns="0">
            <a:spAutoFit/>
          </a:bodyPr>
          <a:lstStyle/>
          <a:p>
            <a:pPr algn="l">
              <a:lnSpc>
                <a:spcPts val="2240"/>
              </a:lnSpc>
              <a:spcBef>
                <a:spcPct val="0"/>
              </a:spcBef>
            </a:pPr>
            <a:r>
              <a:rPr lang="en-US" sz="1600">
                <a:solidFill>
                  <a:srgbClr val="000000"/>
                </a:solidFill>
                <a:latin typeface="Archivo Black"/>
                <a:ea typeface="Archivo Black"/>
                <a:cs typeface="Archivo Black"/>
                <a:sym typeface="Archivo Black"/>
              </a:rPr>
              <a:t>States Covered: Maharashtra, Gujarat, Rajasthan, Goa AQI Range: 100–130 (Urban High Pollution)</a:t>
            </a:r>
          </a:p>
        </p:txBody>
      </p:sp>
      <p:sp>
        <p:nvSpPr>
          <p:cNvPr name="TextBox 16" id="16"/>
          <p:cNvSpPr txBox="true"/>
          <p:nvPr/>
        </p:nvSpPr>
        <p:spPr>
          <a:xfrm rot="0">
            <a:off x="1253497" y="5257490"/>
            <a:ext cx="7164274" cy="3666490"/>
          </a:xfrm>
          <a:prstGeom prst="rect">
            <a:avLst/>
          </a:prstGeom>
        </p:spPr>
        <p:txBody>
          <a:bodyPr anchor="t" rtlCol="false" tIns="0" lIns="0" bIns="0" rIns="0">
            <a:spAutoFit/>
          </a:bodyPr>
          <a:lstStyle/>
          <a:p>
            <a:pPr algn="l">
              <a:lnSpc>
                <a:spcPts val="2659"/>
              </a:lnSpc>
            </a:pPr>
            <a:r>
              <a:rPr lang="en-US" sz="1899">
                <a:solidFill>
                  <a:srgbClr val="000000"/>
                </a:solidFill>
                <a:latin typeface="Archivo Black"/>
                <a:ea typeface="Archivo Black"/>
                <a:cs typeface="Archivo Black"/>
                <a:sym typeface="Archivo Black"/>
              </a:rPr>
              <a:t>Recommended Product Features:</a:t>
            </a:r>
          </a:p>
          <a:p>
            <a:pPr algn="l">
              <a:lnSpc>
                <a:spcPts val="2659"/>
              </a:lnSpc>
            </a:pPr>
          </a:p>
          <a:p>
            <a:pPr algn="l">
              <a:lnSpc>
                <a:spcPts val="2659"/>
              </a:lnSpc>
            </a:pPr>
            <a:r>
              <a:rPr lang="en-US" sz="1899">
                <a:solidFill>
                  <a:srgbClr val="000000"/>
                </a:solidFill>
                <a:latin typeface="Archivo Black"/>
                <a:ea typeface="Archivo Black"/>
                <a:cs typeface="Archivo Black"/>
                <a:sym typeface="Archivo Black"/>
              </a:rPr>
              <a:t>CO-specific filtration with carbon monoxide and volatile organic compound (VOC) sensors.</a:t>
            </a:r>
          </a:p>
          <a:p>
            <a:pPr algn="l">
              <a:lnSpc>
                <a:spcPts val="2659"/>
              </a:lnSpc>
            </a:pPr>
            <a:r>
              <a:rPr lang="en-US" sz="1899">
                <a:solidFill>
                  <a:srgbClr val="000000"/>
                </a:solidFill>
                <a:latin typeface="Archivo Black"/>
                <a:ea typeface="Archivo Black"/>
                <a:cs typeface="Archivo Black"/>
                <a:sym typeface="Archivo Black"/>
              </a:rPr>
              <a:t>Industrial-strength models suitable for kitchens, workshops, and clinics.</a:t>
            </a:r>
          </a:p>
          <a:p>
            <a:pPr algn="l">
              <a:lnSpc>
                <a:spcPts val="2659"/>
              </a:lnSpc>
            </a:pPr>
            <a:r>
              <a:rPr lang="en-US" sz="1899">
                <a:solidFill>
                  <a:srgbClr val="000000"/>
                </a:solidFill>
                <a:latin typeface="Archivo Black"/>
                <a:ea typeface="Archivo Black"/>
                <a:cs typeface="Archivo Black"/>
                <a:sym typeface="Archivo Black"/>
              </a:rPr>
              <a:t>Dual-mode operation controlling both pollution and odors.</a:t>
            </a:r>
          </a:p>
          <a:p>
            <a:pPr algn="l">
              <a:lnSpc>
                <a:spcPts val="2659"/>
              </a:lnSpc>
            </a:pPr>
            <a:r>
              <a:rPr lang="en-US" sz="1899">
                <a:solidFill>
                  <a:srgbClr val="000000"/>
                </a:solidFill>
                <a:latin typeface="Archivo Black"/>
                <a:ea typeface="Archivo Black"/>
                <a:cs typeface="Archivo Black"/>
                <a:sym typeface="Archivo Black"/>
              </a:rPr>
              <a:t>Sleek designs with wall-mount options ideal for space-constrained apartments.</a:t>
            </a:r>
          </a:p>
          <a:p>
            <a:pPr algn="l">
              <a:lnSpc>
                <a:spcPts val="2659"/>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1107009" y="3150910"/>
            <a:ext cx="5049618" cy="0"/>
          </a:xfrm>
          <a:prstGeom prst="line">
            <a:avLst/>
          </a:prstGeom>
          <a:ln cap="flat" w="76200">
            <a:solidFill>
              <a:srgbClr val="574874"/>
            </a:solidFill>
            <a:prstDash val="solid"/>
            <a:headEnd type="none" len="sm" w="sm"/>
            <a:tailEnd type="none" len="sm" w="sm"/>
          </a:ln>
        </p:spPr>
      </p:sp>
      <p:grpSp>
        <p:nvGrpSpPr>
          <p:cNvPr name="Group 4" id="4"/>
          <p:cNvGrpSpPr/>
          <p:nvPr/>
        </p:nvGrpSpPr>
        <p:grpSpPr>
          <a:xfrm rot="0">
            <a:off x="1107009" y="1028700"/>
            <a:ext cx="146488" cy="1675250"/>
            <a:chOff x="0" y="0"/>
            <a:chExt cx="38581" cy="441218"/>
          </a:xfrm>
        </p:grpSpPr>
        <p:sp>
          <p:nvSpPr>
            <p:cNvPr name="Freeform 5" id="5"/>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6" id="6"/>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5400000">
            <a:off x="1944634" y="8940649"/>
            <a:ext cx="146488" cy="1675250"/>
            <a:chOff x="0" y="0"/>
            <a:chExt cx="38581" cy="441218"/>
          </a:xfrm>
        </p:grpSpPr>
        <p:sp>
          <p:nvSpPr>
            <p:cNvPr name="Freeform 8" id="8"/>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9" id="9"/>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10" id="10"/>
          <p:cNvGrpSpPr>
            <a:grpSpLocks noChangeAspect="true"/>
          </p:cNvGrpSpPr>
          <p:nvPr/>
        </p:nvGrpSpPr>
        <p:grpSpPr>
          <a:xfrm rot="0">
            <a:off x="8203537" y="-2919799"/>
            <a:ext cx="12927817" cy="12877318"/>
            <a:chOff x="0" y="0"/>
            <a:chExt cx="6502400" cy="6477000"/>
          </a:xfrm>
        </p:grpSpPr>
        <p:sp>
          <p:nvSpPr>
            <p:cNvPr name="Freeform 11" id="11"/>
            <p:cNvSpPr/>
            <p:nvPr/>
          </p:nvSpPr>
          <p:spPr>
            <a:xfrm flipH="false" flipV="false" rot="0">
              <a:off x="-23042" y="119185"/>
              <a:ext cx="6542159" cy="6244242"/>
            </a:xfrm>
            <a:custGeom>
              <a:avLst/>
              <a:gdLst/>
              <a:ahLst/>
              <a:cxnLst/>
              <a:rect r="r" b="b" t="t" l="l"/>
              <a:pathLst>
                <a:path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3"/>
              <a:stretch>
                <a:fillRect l="-38492" t="0" r="-38492" b="0"/>
              </a:stretch>
            </a:blipFill>
          </p:spPr>
        </p:sp>
        <p:sp>
          <p:nvSpPr>
            <p:cNvPr name="Freeform 12" id="12"/>
            <p:cNvSpPr/>
            <p:nvPr/>
          </p:nvSpPr>
          <p:spPr>
            <a:xfrm flipH="false" flipV="false" rot="0">
              <a:off x="73038" y="66269"/>
              <a:ext cx="6350000" cy="6349987"/>
            </a:xfrm>
            <a:custGeom>
              <a:avLst/>
              <a:gdLst/>
              <a:ahLst/>
              <a:cxnLst/>
              <a:rect r="r" b="b" t="t" l="l"/>
              <a:pathLst>
                <a:path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574874"/>
            </a:solidFill>
          </p:spPr>
        </p:sp>
      </p:grpSp>
      <p:sp>
        <p:nvSpPr>
          <p:cNvPr name="TextBox 13" id="13"/>
          <p:cNvSpPr txBox="true"/>
          <p:nvPr/>
        </p:nvSpPr>
        <p:spPr>
          <a:xfrm rot="0">
            <a:off x="1472033" y="1631350"/>
            <a:ext cx="8540366" cy="829045"/>
          </a:xfrm>
          <a:prstGeom prst="rect">
            <a:avLst/>
          </a:prstGeom>
        </p:spPr>
        <p:txBody>
          <a:bodyPr anchor="t" rtlCol="false" tIns="0" lIns="0" bIns="0" rIns="0">
            <a:spAutoFit/>
          </a:bodyPr>
          <a:lstStyle/>
          <a:p>
            <a:pPr algn="l">
              <a:lnSpc>
                <a:spcPts val="6804"/>
              </a:lnSpc>
            </a:pPr>
            <a:r>
              <a:rPr lang="en-US" b="true" sz="4860">
                <a:solidFill>
                  <a:srgbClr val="000000"/>
                </a:solidFill>
                <a:latin typeface="League Spartan"/>
                <a:ea typeface="League Spartan"/>
                <a:cs typeface="League Spartan"/>
                <a:sym typeface="League Spartan"/>
              </a:rPr>
              <a:t>RECOMMENDATION</a:t>
            </a:r>
          </a:p>
        </p:txBody>
      </p:sp>
      <p:sp>
        <p:nvSpPr>
          <p:cNvPr name="TextBox 14" id="14"/>
          <p:cNvSpPr txBox="true"/>
          <p:nvPr/>
        </p:nvSpPr>
        <p:spPr>
          <a:xfrm rot="0">
            <a:off x="1028700" y="3461710"/>
            <a:ext cx="5493222" cy="464821"/>
          </a:xfrm>
          <a:prstGeom prst="rect">
            <a:avLst/>
          </a:prstGeom>
        </p:spPr>
        <p:txBody>
          <a:bodyPr anchor="t" rtlCol="false" tIns="0" lIns="0" bIns="0" rIns="0">
            <a:spAutoFit/>
          </a:bodyPr>
          <a:lstStyle/>
          <a:p>
            <a:pPr algn="ctr">
              <a:lnSpc>
                <a:spcPts val="3779"/>
              </a:lnSpc>
              <a:spcBef>
                <a:spcPct val="0"/>
              </a:spcBef>
            </a:pPr>
            <a:r>
              <a:rPr lang="en-US" sz="2699">
                <a:solidFill>
                  <a:srgbClr val="000000"/>
                </a:solidFill>
                <a:latin typeface="Archivo Black"/>
                <a:ea typeface="Archivo Black"/>
                <a:cs typeface="Archivo Black"/>
                <a:sym typeface="Archivo Black"/>
              </a:rPr>
              <a:t>Eastern and Central India</a:t>
            </a:r>
          </a:p>
        </p:txBody>
      </p:sp>
      <p:sp>
        <p:nvSpPr>
          <p:cNvPr name="TextBox 15" id="15"/>
          <p:cNvSpPr txBox="true"/>
          <p:nvPr/>
        </p:nvSpPr>
        <p:spPr>
          <a:xfrm rot="0">
            <a:off x="1253497" y="4183705"/>
            <a:ext cx="5894271" cy="826135"/>
          </a:xfrm>
          <a:prstGeom prst="rect">
            <a:avLst/>
          </a:prstGeom>
        </p:spPr>
        <p:txBody>
          <a:bodyPr anchor="t" rtlCol="false" tIns="0" lIns="0" bIns="0" rIns="0">
            <a:spAutoFit/>
          </a:bodyPr>
          <a:lstStyle/>
          <a:p>
            <a:pPr algn="l">
              <a:lnSpc>
                <a:spcPts val="2240"/>
              </a:lnSpc>
              <a:spcBef>
                <a:spcPct val="0"/>
              </a:spcBef>
            </a:pPr>
            <a:r>
              <a:rPr lang="en-US" sz="1600">
                <a:solidFill>
                  <a:srgbClr val="000000"/>
                </a:solidFill>
                <a:latin typeface="Archivo Black"/>
                <a:ea typeface="Archivo Black"/>
                <a:cs typeface="Archivo Black"/>
                <a:sym typeface="Archivo Black"/>
              </a:rPr>
              <a:t>States Covered: Odisha, West Bengal, Assam, Jharkhand, Chhattisgarh, Bihar AQI Range: 115–150 (Moderate to High Pollution)</a:t>
            </a:r>
          </a:p>
        </p:txBody>
      </p:sp>
      <p:sp>
        <p:nvSpPr>
          <p:cNvPr name="TextBox 16" id="16"/>
          <p:cNvSpPr txBox="true"/>
          <p:nvPr/>
        </p:nvSpPr>
        <p:spPr>
          <a:xfrm rot="0">
            <a:off x="1253497" y="5257490"/>
            <a:ext cx="7164274" cy="3999865"/>
          </a:xfrm>
          <a:prstGeom prst="rect">
            <a:avLst/>
          </a:prstGeom>
        </p:spPr>
        <p:txBody>
          <a:bodyPr anchor="t" rtlCol="false" tIns="0" lIns="0" bIns="0" rIns="0">
            <a:spAutoFit/>
          </a:bodyPr>
          <a:lstStyle/>
          <a:p>
            <a:pPr algn="l">
              <a:lnSpc>
                <a:spcPts val="2659"/>
              </a:lnSpc>
            </a:pPr>
            <a:r>
              <a:rPr lang="en-US" sz="1899">
                <a:solidFill>
                  <a:srgbClr val="000000"/>
                </a:solidFill>
                <a:latin typeface="Archivo Black"/>
                <a:ea typeface="Archivo Black"/>
                <a:cs typeface="Archivo Black"/>
                <a:sym typeface="Archivo Black"/>
              </a:rPr>
              <a:t>Recommended Product Features:</a:t>
            </a:r>
          </a:p>
          <a:p>
            <a:pPr algn="l">
              <a:lnSpc>
                <a:spcPts val="2659"/>
              </a:lnSpc>
            </a:pPr>
          </a:p>
          <a:p>
            <a:pPr algn="l">
              <a:lnSpc>
                <a:spcPts val="2659"/>
              </a:lnSpc>
            </a:pPr>
            <a:r>
              <a:rPr lang="en-US" sz="1899">
                <a:solidFill>
                  <a:srgbClr val="000000"/>
                </a:solidFill>
                <a:latin typeface="Archivo Black"/>
                <a:ea typeface="Archivo Black"/>
                <a:cs typeface="Archivo Black"/>
                <a:sym typeface="Archivo Black"/>
              </a:rPr>
              <a:t>Multi-layer filtration systems combining dust filters, HEPA, and activated charcoal.</a:t>
            </a:r>
          </a:p>
          <a:p>
            <a:pPr algn="l">
              <a:lnSpc>
                <a:spcPts val="2659"/>
              </a:lnSpc>
            </a:pPr>
            <a:r>
              <a:rPr lang="en-US" sz="1899">
                <a:solidFill>
                  <a:srgbClr val="000000"/>
                </a:solidFill>
                <a:latin typeface="Archivo Black"/>
                <a:ea typeface="Archivo Black"/>
                <a:cs typeface="Archivo Black"/>
                <a:sym typeface="Archivo Black"/>
              </a:rPr>
              <a:t>Low-maintenance designs featuring longer filter life and filter health indicators.</a:t>
            </a:r>
          </a:p>
          <a:p>
            <a:pPr algn="l">
              <a:lnSpc>
                <a:spcPts val="2659"/>
              </a:lnSpc>
            </a:pPr>
            <a:r>
              <a:rPr lang="en-US" sz="1899">
                <a:solidFill>
                  <a:srgbClr val="000000"/>
                </a:solidFill>
                <a:latin typeface="Archivo Black"/>
                <a:ea typeface="Archivo Black"/>
                <a:cs typeface="Archivo Black"/>
                <a:sym typeface="Archivo Black"/>
              </a:rPr>
              <a:t>Rugged build quality and stable power consumption for mixed rural and urban environments.</a:t>
            </a:r>
          </a:p>
          <a:p>
            <a:pPr algn="l">
              <a:lnSpc>
                <a:spcPts val="2659"/>
              </a:lnSpc>
            </a:pPr>
            <a:r>
              <a:rPr lang="en-US" sz="1899">
                <a:solidFill>
                  <a:srgbClr val="000000"/>
                </a:solidFill>
                <a:latin typeface="Archivo Black"/>
                <a:ea typeface="Archivo Black"/>
                <a:cs typeface="Archivo Black"/>
                <a:sym typeface="Archivo Black"/>
              </a:rPr>
              <a:t>Rural-specific models offering battery backup or solar-compatible options for areas with unreliable power.</a:t>
            </a:r>
          </a:p>
          <a:p>
            <a:pPr algn="l">
              <a:lnSpc>
                <a:spcPts val="2659"/>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1107009" y="3150910"/>
            <a:ext cx="5049618" cy="0"/>
          </a:xfrm>
          <a:prstGeom prst="line">
            <a:avLst/>
          </a:prstGeom>
          <a:ln cap="flat" w="76200">
            <a:solidFill>
              <a:srgbClr val="574874"/>
            </a:solidFill>
            <a:prstDash val="solid"/>
            <a:headEnd type="none" len="sm" w="sm"/>
            <a:tailEnd type="none" len="sm" w="sm"/>
          </a:ln>
        </p:spPr>
      </p:sp>
      <p:grpSp>
        <p:nvGrpSpPr>
          <p:cNvPr name="Group 4" id="4"/>
          <p:cNvGrpSpPr/>
          <p:nvPr/>
        </p:nvGrpSpPr>
        <p:grpSpPr>
          <a:xfrm rot="0">
            <a:off x="1107009" y="1028700"/>
            <a:ext cx="146488" cy="1675250"/>
            <a:chOff x="0" y="0"/>
            <a:chExt cx="38581" cy="441218"/>
          </a:xfrm>
        </p:grpSpPr>
        <p:sp>
          <p:nvSpPr>
            <p:cNvPr name="Freeform 5" id="5"/>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6" id="6"/>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5400000">
            <a:off x="1944634" y="8940649"/>
            <a:ext cx="146488" cy="1675250"/>
            <a:chOff x="0" y="0"/>
            <a:chExt cx="38581" cy="441218"/>
          </a:xfrm>
        </p:grpSpPr>
        <p:sp>
          <p:nvSpPr>
            <p:cNvPr name="Freeform 8" id="8"/>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9" id="9"/>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10" id="10"/>
          <p:cNvGrpSpPr>
            <a:grpSpLocks noChangeAspect="true"/>
          </p:cNvGrpSpPr>
          <p:nvPr/>
        </p:nvGrpSpPr>
        <p:grpSpPr>
          <a:xfrm rot="0">
            <a:off x="8203537" y="-2919799"/>
            <a:ext cx="12927817" cy="12877318"/>
            <a:chOff x="0" y="0"/>
            <a:chExt cx="6502400" cy="6477000"/>
          </a:xfrm>
        </p:grpSpPr>
        <p:sp>
          <p:nvSpPr>
            <p:cNvPr name="Freeform 11" id="11"/>
            <p:cNvSpPr/>
            <p:nvPr/>
          </p:nvSpPr>
          <p:spPr>
            <a:xfrm flipH="false" flipV="false" rot="0">
              <a:off x="-23042" y="119185"/>
              <a:ext cx="6542159" cy="6244242"/>
            </a:xfrm>
            <a:custGeom>
              <a:avLst/>
              <a:gdLst/>
              <a:ahLst/>
              <a:cxnLst/>
              <a:rect r="r" b="b" t="t" l="l"/>
              <a:pathLst>
                <a:path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3"/>
              <a:stretch>
                <a:fillRect l="-24572" t="0" r="-24572" b="0"/>
              </a:stretch>
            </a:blipFill>
          </p:spPr>
        </p:sp>
        <p:sp>
          <p:nvSpPr>
            <p:cNvPr name="Freeform 12" id="12"/>
            <p:cNvSpPr/>
            <p:nvPr/>
          </p:nvSpPr>
          <p:spPr>
            <a:xfrm flipH="false" flipV="false" rot="0">
              <a:off x="73038" y="66269"/>
              <a:ext cx="6350000" cy="6349987"/>
            </a:xfrm>
            <a:custGeom>
              <a:avLst/>
              <a:gdLst/>
              <a:ahLst/>
              <a:cxnLst/>
              <a:rect r="r" b="b" t="t" l="l"/>
              <a:pathLst>
                <a:path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574874"/>
            </a:solidFill>
          </p:spPr>
        </p:sp>
      </p:grpSp>
      <p:sp>
        <p:nvSpPr>
          <p:cNvPr name="TextBox 13" id="13"/>
          <p:cNvSpPr txBox="true"/>
          <p:nvPr/>
        </p:nvSpPr>
        <p:spPr>
          <a:xfrm rot="0">
            <a:off x="1472033" y="1631350"/>
            <a:ext cx="8540366" cy="829045"/>
          </a:xfrm>
          <a:prstGeom prst="rect">
            <a:avLst/>
          </a:prstGeom>
        </p:spPr>
        <p:txBody>
          <a:bodyPr anchor="t" rtlCol="false" tIns="0" lIns="0" bIns="0" rIns="0">
            <a:spAutoFit/>
          </a:bodyPr>
          <a:lstStyle/>
          <a:p>
            <a:pPr algn="l">
              <a:lnSpc>
                <a:spcPts val="6804"/>
              </a:lnSpc>
            </a:pPr>
            <a:r>
              <a:rPr lang="en-US" b="true" sz="4860">
                <a:solidFill>
                  <a:srgbClr val="000000"/>
                </a:solidFill>
                <a:latin typeface="League Spartan"/>
                <a:ea typeface="League Spartan"/>
                <a:cs typeface="League Spartan"/>
                <a:sym typeface="League Spartan"/>
              </a:rPr>
              <a:t>RECOMMENDATION</a:t>
            </a:r>
          </a:p>
        </p:txBody>
      </p:sp>
      <p:sp>
        <p:nvSpPr>
          <p:cNvPr name="TextBox 14" id="14"/>
          <p:cNvSpPr txBox="true"/>
          <p:nvPr/>
        </p:nvSpPr>
        <p:spPr>
          <a:xfrm rot="0">
            <a:off x="1253497" y="3463473"/>
            <a:ext cx="5493222" cy="464821"/>
          </a:xfrm>
          <a:prstGeom prst="rect">
            <a:avLst/>
          </a:prstGeom>
        </p:spPr>
        <p:txBody>
          <a:bodyPr anchor="t" rtlCol="false" tIns="0" lIns="0" bIns="0" rIns="0">
            <a:spAutoFit/>
          </a:bodyPr>
          <a:lstStyle/>
          <a:p>
            <a:pPr algn="l">
              <a:lnSpc>
                <a:spcPts val="3779"/>
              </a:lnSpc>
              <a:spcBef>
                <a:spcPct val="0"/>
              </a:spcBef>
            </a:pPr>
            <a:r>
              <a:rPr lang="en-US" sz="2699">
                <a:solidFill>
                  <a:srgbClr val="000000"/>
                </a:solidFill>
                <a:latin typeface="Archivo Black"/>
                <a:ea typeface="Archivo Black"/>
                <a:cs typeface="Archivo Black"/>
                <a:sym typeface="Archivo Black"/>
              </a:rPr>
              <a:t>North-East India</a:t>
            </a:r>
          </a:p>
        </p:txBody>
      </p:sp>
      <p:sp>
        <p:nvSpPr>
          <p:cNvPr name="TextBox 15" id="15"/>
          <p:cNvSpPr txBox="true"/>
          <p:nvPr/>
        </p:nvSpPr>
        <p:spPr>
          <a:xfrm rot="0">
            <a:off x="1253497" y="4183705"/>
            <a:ext cx="5894271" cy="826135"/>
          </a:xfrm>
          <a:prstGeom prst="rect">
            <a:avLst/>
          </a:prstGeom>
        </p:spPr>
        <p:txBody>
          <a:bodyPr anchor="t" rtlCol="false" tIns="0" lIns="0" bIns="0" rIns="0">
            <a:spAutoFit/>
          </a:bodyPr>
          <a:lstStyle/>
          <a:p>
            <a:pPr algn="l">
              <a:lnSpc>
                <a:spcPts val="2240"/>
              </a:lnSpc>
              <a:spcBef>
                <a:spcPct val="0"/>
              </a:spcBef>
            </a:pPr>
            <a:r>
              <a:rPr lang="en-US" sz="1600">
                <a:solidFill>
                  <a:srgbClr val="000000"/>
                </a:solidFill>
                <a:latin typeface="Archivo Black"/>
                <a:ea typeface="Archivo Black"/>
                <a:cs typeface="Archivo Black"/>
                <a:sym typeface="Archivo Black"/>
              </a:rPr>
              <a:t>States Covered: Mizoram, Manipur, Meghalaya, Tripura, Nagaland, Sikkim, Arunachal Pradesh AQI Range: 47–90 (Mostly Clean Air)</a:t>
            </a:r>
          </a:p>
        </p:txBody>
      </p:sp>
      <p:sp>
        <p:nvSpPr>
          <p:cNvPr name="TextBox 16" id="16"/>
          <p:cNvSpPr txBox="true"/>
          <p:nvPr/>
        </p:nvSpPr>
        <p:spPr>
          <a:xfrm rot="0">
            <a:off x="1253497" y="5500378"/>
            <a:ext cx="7164274" cy="3666490"/>
          </a:xfrm>
          <a:prstGeom prst="rect">
            <a:avLst/>
          </a:prstGeom>
        </p:spPr>
        <p:txBody>
          <a:bodyPr anchor="t" rtlCol="false" tIns="0" lIns="0" bIns="0" rIns="0">
            <a:spAutoFit/>
          </a:bodyPr>
          <a:lstStyle/>
          <a:p>
            <a:pPr algn="l">
              <a:lnSpc>
                <a:spcPts val="2659"/>
              </a:lnSpc>
            </a:pPr>
            <a:r>
              <a:rPr lang="en-US" sz="1899">
                <a:solidFill>
                  <a:srgbClr val="000000"/>
                </a:solidFill>
                <a:latin typeface="Archivo Black"/>
                <a:ea typeface="Archivo Black"/>
                <a:cs typeface="Archivo Black"/>
                <a:sym typeface="Archivo Black"/>
              </a:rPr>
              <a:t>Recommended Product Features:</a:t>
            </a:r>
          </a:p>
          <a:p>
            <a:pPr algn="l">
              <a:lnSpc>
                <a:spcPts val="2659"/>
              </a:lnSpc>
            </a:pPr>
          </a:p>
          <a:p>
            <a:pPr algn="l">
              <a:lnSpc>
                <a:spcPts val="2659"/>
              </a:lnSpc>
            </a:pPr>
            <a:r>
              <a:rPr lang="en-US" sz="1899">
                <a:solidFill>
                  <a:srgbClr val="000000"/>
                </a:solidFill>
                <a:latin typeface="Archivo Black"/>
                <a:ea typeface="Archivo Black"/>
                <a:cs typeface="Archivo Black"/>
                <a:sym typeface="Archivo Black"/>
              </a:rPr>
              <a:t>Filtration optimized for smoke and VOCs typical of biomass cooking exposure.</a:t>
            </a:r>
          </a:p>
          <a:p>
            <a:pPr algn="l">
              <a:lnSpc>
                <a:spcPts val="2659"/>
              </a:lnSpc>
            </a:pPr>
            <a:r>
              <a:rPr lang="en-US" sz="1899">
                <a:solidFill>
                  <a:srgbClr val="000000"/>
                </a:solidFill>
                <a:latin typeface="Archivo Black"/>
                <a:ea typeface="Archivo Black"/>
                <a:cs typeface="Archivo Black"/>
                <a:sym typeface="Archivo Black"/>
              </a:rPr>
              <a:t>Compact and portable units suitable for smaller rooms.</a:t>
            </a:r>
          </a:p>
          <a:p>
            <a:pPr algn="l">
              <a:lnSpc>
                <a:spcPts val="2659"/>
              </a:lnSpc>
            </a:pPr>
            <a:r>
              <a:rPr lang="en-US" sz="1899">
                <a:solidFill>
                  <a:srgbClr val="000000"/>
                </a:solidFill>
                <a:latin typeface="Archivo Black"/>
                <a:ea typeface="Archivo Black"/>
                <a:cs typeface="Archivo Black"/>
                <a:sym typeface="Archivo Black"/>
              </a:rPr>
              <a:t>Low noise and low power consumption, ideal for remote or tier-3 households.</a:t>
            </a:r>
          </a:p>
          <a:p>
            <a:pPr algn="l">
              <a:lnSpc>
                <a:spcPts val="2659"/>
              </a:lnSpc>
            </a:pPr>
            <a:r>
              <a:rPr lang="en-US" sz="1899">
                <a:solidFill>
                  <a:srgbClr val="000000"/>
                </a:solidFill>
                <a:latin typeface="Archivo Black"/>
                <a:ea typeface="Archivo Black"/>
                <a:cs typeface="Archivo Black"/>
                <a:sym typeface="Archivo Black"/>
              </a:rPr>
              <a:t>Affordable Essential Series models targeting preventive care needs.</a:t>
            </a:r>
          </a:p>
          <a:p>
            <a:pPr algn="l">
              <a:lnSpc>
                <a:spcPts val="2659"/>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a:off x="5587863" y="1996176"/>
            <a:ext cx="4596719" cy="0"/>
          </a:xfrm>
          <a:prstGeom prst="line">
            <a:avLst/>
          </a:prstGeom>
          <a:ln cap="flat" w="76200">
            <a:solidFill>
              <a:srgbClr val="574874"/>
            </a:solidFill>
            <a:prstDash val="solid"/>
            <a:headEnd type="none" len="sm" w="sm"/>
            <a:tailEnd type="none" len="sm" w="sm"/>
          </a:ln>
        </p:spPr>
      </p:sp>
      <p:grpSp>
        <p:nvGrpSpPr>
          <p:cNvPr name="Group 4" id="4"/>
          <p:cNvGrpSpPr/>
          <p:nvPr/>
        </p:nvGrpSpPr>
        <p:grpSpPr>
          <a:xfrm rot="0">
            <a:off x="0" y="7200900"/>
            <a:ext cx="18288000" cy="3086100"/>
            <a:chOff x="0" y="0"/>
            <a:chExt cx="4816593" cy="812800"/>
          </a:xfrm>
        </p:grpSpPr>
        <p:sp>
          <p:nvSpPr>
            <p:cNvPr name="Freeform 5" id="5"/>
            <p:cNvSpPr/>
            <p:nvPr/>
          </p:nvSpPr>
          <p:spPr>
            <a:xfrm flipH="false" flipV="false" rot="0">
              <a:off x="0" y="0"/>
              <a:ext cx="4816592" cy="812800"/>
            </a:xfrm>
            <a:custGeom>
              <a:avLst/>
              <a:gdLst/>
              <a:ahLst/>
              <a:cxnLst/>
              <a:rect r="r" b="b" t="t" l="l"/>
              <a:pathLst>
                <a:path h="812800" w="4816592">
                  <a:moveTo>
                    <a:pt x="0" y="0"/>
                  </a:moveTo>
                  <a:lnTo>
                    <a:pt x="4816592" y="0"/>
                  </a:lnTo>
                  <a:lnTo>
                    <a:pt x="4816592" y="812800"/>
                  </a:lnTo>
                  <a:lnTo>
                    <a:pt x="0" y="812800"/>
                  </a:lnTo>
                  <a:close/>
                </a:path>
              </a:pathLst>
            </a:custGeom>
            <a:solidFill>
              <a:srgbClr val="574874"/>
            </a:solidFill>
          </p:spPr>
        </p:sp>
        <p:sp>
          <p:nvSpPr>
            <p:cNvPr name="TextBox 6" id="6"/>
            <p:cNvSpPr txBox="true"/>
            <p:nvPr/>
          </p:nvSpPr>
          <p:spPr>
            <a:xfrm>
              <a:off x="0" y="-47625"/>
              <a:ext cx="4816593" cy="860425"/>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5002813" y="709858"/>
            <a:ext cx="6018075" cy="1053201"/>
          </a:xfrm>
          <a:prstGeom prst="rect">
            <a:avLst/>
          </a:prstGeom>
        </p:spPr>
        <p:txBody>
          <a:bodyPr anchor="t" rtlCol="false" tIns="0" lIns="0" bIns="0" rIns="0">
            <a:spAutoFit/>
          </a:bodyPr>
          <a:lstStyle/>
          <a:p>
            <a:pPr algn="l">
              <a:lnSpc>
                <a:spcPts val="8624"/>
              </a:lnSpc>
            </a:pPr>
            <a:r>
              <a:rPr lang="en-US" b="true" sz="6160">
                <a:solidFill>
                  <a:srgbClr val="000000"/>
                </a:solidFill>
                <a:latin typeface="League Spartan"/>
                <a:ea typeface="League Spartan"/>
                <a:cs typeface="League Spartan"/>
                <a:sym typeface="League Spartan"/>
              </a:rPr>
              <a:t>CONCLUSION</a:t>
            </a:r>
          </a:p>
        </p:txBody>
      </p:sp>
      <p:sp>
        <p:nvSpPr>
          <p:cNvPr name="TextBox 8" id="8"/>
          <p:cNvSpPr txBox="true"/>
          <p:nvPr/>
        </p:nvSpPr>
        <p:spPr>
          <a:xfrm rot="0">
            <a:off x="2955137" y="2229151"/>
            <a:ext cx="12753962" cy="4710198"/>
          </a:xfrm>
          <a:prstGeom prst="rect">
            <a:avLst/>
          </a:prstGeom>
        </p:spPr>
        <p:txBody>
          <a:bodyPr anchor="t" rtlCol="false" tIns="0" lIns="0" bIns="0" rIns="0">
            <a:spAutoFit/>
          </a:bodyPr>
          <a:lstStyle/>
          <a:p>
            <a:pPr algn="l">
              <a:lnSpc>
                <a:spcPts val="3140"/>
              </a:lnSpc>
              <a:spcBef>
                <a:spcPct val="0"/>
              </a:spcBef>
            </a:pPr>
            <a:r>
              <a:rPr lang="en-US" sz="2243">
                <a:solidFill>
                  <a:srgbClr val="000000"/>
                </a:solidFill>
                <a:latin typeface="Poppins"/>
                <a:ea typeface="Poppins"/>
                <a:cs typeface="Poppins"/>
                <a:sym typeface="Poppins"/>
              </a:rPr>
              <a:t>This analysis highlights the stark regional disparities in air quality across India, with North India facing very high pollution levels, while Southern and North-Eastern regions maintain comparatively cleaner air. The findings emphasize the need for tailored air purifier solutions that address specific regional pollution profiles and user requirements. Advanced filtration technologies like HEPA, activated carbon, and UV-C sterilization are essential to effectively combat particulate matter and harmful gases. Additionally, smart features such as real-time AQI monitoring and energy-efficient modes cater to evolving consumer preferences, especially in urban areas. The project underscores the importance of integrating environmental awareness with technological innovation to improve public health outcomes. Targeted interventions, informed product design, and increased public education will be critical to mitigating pollution-related risks and enhancing quality of life across India’s diverse regions.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TextBox 3" id="3"/>
          <p:cNvSpPr txBox="true"/>
          <p:nvPr/>
        </p:nvSpPr>
        <p:spPr>
          <a:xfrm rot="0">
            <a:off x="3766432" y="3552333"/>
            <a:ext cx="11714816" cy="2374682"/>
          </a:xfrm>
          <a:prstGeom prst="rect">
            <a:avLst/>
          </a:prstGeom>
        </p:spPr>
        <p:txBody>
          <a:bodyPr anchor="t" rtlCol="false" tIns="0" lIns="0" bIns="0" rIns="0">
            <a:spAutoFit/>
          </a:bodyPr>
          <a:lstStyle/>
          <a:p>
            <a:pPr algn="l">
              <a:lnSpc>
                <a:spcPts val="19561"/>
              </a:lnSpc>
            </a:pPr>
            <a:r>
              <a:rPr lang="en-US" b="true" sz="13972">
                <a:solidFill>
                  <a:srgbClr val="000000"/>
                </a:solidFill>
                <a:latin typeface="League Spartan"/>
                <a:ea typeface="League Spartan"/>
                <a:cs typeface="League Spartan"/>
                <a:sym typeface="League Spartan"/>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1107009" y="3150910"/>
            <a:ext cx="5049618" cy="0"/>
          </a:xfrm>
          <a:prstGeom prst="line">
            <a:avLst/>
          </a:prstGeom>
          <a:ln cap="flat" w="76200">
            <a:solidFill>
              <a:srgbClr val="574874"/>
            </a:solidFill>
            <a:prstDash val="solid"/>
            <a:headEnd type="none" len="sm" w="sm"/>
            <a:tailEnd type="none" len="sm" w="sm"/>
          </a:ln>
        </p:spPr>
      </p:sp>
      <p:grpSp>
        <p:nvGrpSpPr>
          <p:cNvPr name="Group 4" id="4"/>
          <p:cNvGrpSpPr/>
          <p:nvPr/>
        </p:nvGrpSpPr>
        <p:grpSpPr>
          <a:xfrm rot="0">
            <a:off x="1107009" y="1028700"/>
            <a:ext cx="146488" cy="1675250"/>
            <a:chOff x="0" y="0"/>
            <a:chExt cx="38581" cy="441218"/>
          </a:xfrm>
        </p:grpSpPr>
        <p:sp>
          <p:nvSpPr>
            <p:cNvPr name="Freeform 5" id="5"/>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6" id="6"/>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5400000">
            <a:off x="1793081" y="8347431"/>
            <a:ext cx="146488" cy="1675250"/>
            <a:chOff x="0" y="0"/>
            <a:chExt cx="38581" cy="441218"/>
          </a:xfrm>
        </p:grpSpPr>
        <p:sp>
          <p:nvSpPr>
            <p:cNvPr name="Freeform 8" id="8"/>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9" id="9"/>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10" id="10"/>
          <p:cNvGrpSpPr>
            <a:grpSpLocks noChangeAspect="true"/>
          </p:cNvGrpSpPr>
          <p:nvPr/>
        </p:nvGrpSpPr>
        <p:grpSpPr>
          <a:xfrm rot="0">
            <a:off x="10386918" y="0"/>
            <a:ext cx="8382586" cy="11264917"/>
            <a:chOff x="0" y="0"/>
            <a:chExt cx="3663950" cy="4923790"/>
          </a:xfrm>
        </p:grpSpPr>
        <p:sp>
          <p:nvSpPr>
            <p:cNvPr name="Freeform 11" id="11"/>
            <p:cNvSpPr/>
            <p:nvPr/>
          </p:nvSpPr>
          <p:spPr>
            <a:xfrm flipH="false" flipV="false" rot="0">
              <a:off x="31750" y="31750"/>
              <a:ext cx="3600450" cy="4859020"/>
            </a:xfrm>
            <a:custGeom>
              <a:avLst/>
              <a:gdLst/>
              <a:ahLst/>
              <a:cxnLst/>
              <a:rect r="r" b="b" t="t" l="l"/>
              <a:pathLst>
                <a:path h="4859020" w="360045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3"/>
              <a:stretch>
                <a:fillRect l="-189921" t="0" r="-189921" b="0"/>
              </a:stretch>
            </a:blipFill>
          </p:spPr>
        </p:sp>
        <p:sp>
          <p:nvSpPr>
            <p:cNvPr name="Freeform 12" id="12"/>
            <p:cNvSpPr/>
            <p:nvPr/>
          </p:nvSpPr>
          <p:spPr>
            <a:xfrm flipH="false" flipV="false" rot="0">
              <a:off x="0" y="0"/>
              <a:ext cx="3663950" cy="4923790"/>
            </a:xfrm>
            <a:custGeom>
              <a:avLst/>
              <a:gdLst/>
              <a:ahLst/>
              <a:cxnLst/>
              <a:rect r="r" b="b" t="t" l="l"/>
              <a:pathLst>
                <a:path h="4923790" w="366395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574874"/>
            </a:solidFill>
          </p:spPr>
        </p:sp>
      </p:grpSp>
      <p:sp>
        <p:nvSpPr>
          <p:cNvPr name="TextBox 13" id="13"/>
          <p:cNvSpPr txBox="true"/>
          <p:nvPr/>
        </p:nvSpPr>
        <p:spPr>
          <a:xfrm rot="0">
            <a:off x="1577229" y="990600"/>
            <a:ext cx="7810542" cy="1101176"/>
          </a:xfrm>
          <a:prstGeom prst="rect">
            <a:avLst/>
          </a:prstGeom>
        </p:spPr>
        <p:txBody>
          <a:bodyPr anchor="t" rtlCol="false" tIns="0" lIns="0" bIns="0" rIns="0">
            <a:spAutoFit/>
          </a:bodyPr>
          <a:lstStyle/>
          <a:p>
            <a:pPr algn="l">
              <a:lnSpc>
                <a:spcPts val="9044"/>
              </a:lnSpc>
            </a:pPr>
            <a:r>
              <a:rPr lang="en-US" b="true" sz="6460">
                <a:solidFill>
                  <a:srgbClr val="000000"/>
                </a:solidFill>
                <a:latin typeface="League Spartan"/>
                <a:ea typeface="League Spartan"/>
                <a:cs typeface="League Spartan"/>
                <a:sym typeface="League Spartan"/>
              </a:rPr>
              <a:t>AIR POLLUTION</a:t>
            </a:r>
          </a:p>
        </p:txBody>
      </p:sp>
      <p:sp>
        <p:nvSpPr>
          <p:cNvPr name="TextBox 14" id="14"/>
          <p:cNvSpPr txBox="true"/>
          <p:nvPr/>
        </p:nvSpPr>
        <p:spPr>
          <a:xfrm rot="0">
            <a:off x="1577229" y="2006051"/>
            <a:ext cx="4596719" cy="697900"/>
          </a:xfrm>
          <a:prstGeom prst="rect">
            <a:avLst/>
          </a:prstGeom>
        </p:spPr>
        <p:txBody>
          <a:bodyPr anchor="t" rtlCol="false" tIns="0" lIns="0" bIns="0" rIns="0">
            <a:spAutoFit/>
          </a:bodyPr>
          <a:lstStyle/>
          <a:p>
            <a:pPr algn="l">
              <a:lnSpc>
                <a:spcPts val="5633"/>
              </a:lnSpc>
            </a:pPr>
            <a:r>
              <a:rPr lang="en-US" b="true" sz="4023">
                <a:solidFill>
                  <a:srgbClr val="000000"/>
                </a:solidFill>
                <a:latin typeface="Roboto Bold"/>
                <a:ea typeface="Roboto Bold"/>
                <a:cs typeface="Roboto Bold"/>
                <a:sym typeface="Roboto Bold"/>
              </a:rPr>
              <a:t>INDIA</a:t>
            </a:r>
          </a:p>
        </p:txBody>
      </p:sp>
      <p:sp>
        <p:nvSpPr>
          <p:cNvPr name="TextBox 15" id="15"/>
          <p:cNvSpPr txBox="true"/>
          <p:nvPr/>
        </p:nvSpPr>
        <p:spPr>
          <a:xfrm rot="0">
            <a:off x="1028700" y="4286567"/>
            <a:ext cx="7479224" cy="3999865"/>
          </a:xfrm>
          <a:prstGeom prst="rect">
            <a:avLst/>
          </a:prstGeom>
        </p:spPr>
        <p:txBody>
          <a:bodyPr anchor="t" rtlCol="false" tIns="0" lIns="0" bIns="0" rIns="0">
            <a:spAutoFit/>
          </a:bodyPr>
          <a:lstStyle/>
          <a:p>
            <a:pPr algn="l">
              <a:lnSpc>
                <a:spcPts val="2659"/>
              </a:lnSpc>
              <a:spcBef>
                <a:spcPct val="0"/>
              </a:spcBef>
            </a:pPr>
            <a:r>
              <a:rPr lang="en-US" sz="1899">
                <a:solidFill>
                  <a:srgbClr val="000000"/>
                </a:solidFill>
                <a:latin typeface="Archivo Black"/>
                <a:ea typeface="Archivo Black"/>
                <a:cs typeface="Archivo Black"/>
                <a:sym typeface="Archivo Black"/>
              </a:rPr>
              <a:t>Air pollution in India is a serious environmental and health issue caused by emissions from vehicles, industries, burning of crop residue, and construction dust. Major cities like Delhi, Mumbai, and Kolkata often experience hazardous levels of pollutants such as PM2.5 and PM10, which harm respiratory and cardiovascular health. Seasonal factors, like winter temperature inversions, worsen pollution. Efforts to reduce pollution include stricter emission norms, promoting cleaner fuels, and increasing green cover, but challenges remain due to rapid urbanization and population growth.</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1107009" y="3150910"/>
            <a:ext cx="5049618" cy="0"/>
          </a:xfrm>
          <a:prstGeom prst="line">
            <a:avLst/>
          </a:prstGeom>
          <a:ln cap="flat" w="76200">
            <a:solidFill>
              <a:srgbClr val="574874"/>
            </a:solidFill>
            <a:prstDash val="solid"/>
            <a:headEnd type="none" len="sm" w="sm"/>
            <a:tailEnd type="none" len="sm" w="sm"/>
          </a:ln>
        </p:spPr>
      </p:sp>
      <p:grpSp>
        <p:nvGrpSpPr>
          <p:cNvPr name="Group 4" id="4"/>
          <p:cNvGrpSpPr/>
          <p:nvPr/>
        </p:nvGrpSpPr>
        <p:grpSpPr>
          <a:xfrm rot="0">
            <a:off x="1107009" y="1028700"/>
            <a:ext cx="146488" cy="1675250"/>
            <a:chOff x="0" y="0"/>
            <a:chExt cx="38581" cy="441218"/>
          </a:xfrm>
        </p:grpSpPr>
        <p:sp>
          <p:nvSpPr>
            <p:cNvPr name="Freeform 5" id="5"/>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6" id="6"/>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5400000">
            <a:off x="1793081" y="8347431"/>
            <a:ext cx="146488" cy="1675250"/>
            <a:chOff x="0" y="0"/>
            <a:chExt cx="38581" cy="441218"/>
          </a:xfrm>
        </p:grpSpPr>
        <p:sp>
          <p:nvSpPr>
            <p:cNvPr name="Freeform 8" id="8"/>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9" id="9"/>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10" id="10"/>
          <p:cNvGrpSpPr>
            <a:grpSpLocks noChangeAspect="true"/>
          </p:cNvGrpSpPr>
          <p:nvPr/>
        </p:nvGrpSpPr>
        <p:grpSpPr>
          <a:xfrm rot="0">
            <a:off x="10386918" y="0"/>
            <a:ext cx="8382586" cy="11264917"/>
            <a:chOff x="0" y="0"/>
            <a:chExt cx="3663950" cy="4923790"/>
          </a:xfrm>
        </p:grpSpPr>
        <p:sp>
          <p:nvSpPr>
            <p:cNvPr name="Freeform 11" id="11"/>
            <p:cNvSpPr/>
            <p:nvPr/>
          </p:nvSpPr>
          <p:spPr>
            <a:xfrm flipH="false" flipV="false" rot="0">
              <a:off x="31750" y="31750"/>
              <a:ext cx="3600450" cy="4859020"/>
            </a:xfrm>
            <a:custGeom>
              <a:avLst/>
              <a:gdLst/>
              <a:ahLst/>
              <a:cxnLst/>
              <a:rect r="r" b="b" t="t" l="l"/>
              <a:pathLst>
                <a:path h="4859020" w="360045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3"/>
              <a:stretch>
                <a:fillRect l="-17477" t="0" r="-17477" b="0"/>
              </a:stretch>
            </a:blipFill>
          </p:spPr>
        </p:sp>
        <p:sp>
          <p:nvSpPr>
            <p:cNvPr name="Freeform 12" id="12"/>
            <p:cNvSpPr/>
            <p:nvPr/>
          </p:nvSpPr>
          <p:spPr>
            <a:xfrm flipH="false" flipV="false" rot="0">
              <a:off x="0" y="0"/>
              <a:ext cx="3663950" cy="4923790"/>
            </a:xfrm>
            <a:custGeom>
              <a:avLst/>
              <a:gdLst/>
              <a:ahLst/>
              <a:cxnLst/>
              <a:rect r="r" b="b" t="t" l="l"/>
              <a:pathLst>
                <a:path h="4923790" w="366395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574874"/>
            </a:solidFill>
          </p:spPr>
        </p:sp>
      </p:grpSp>
      <p:sp>
        <p:nvSpPr>
          <p:cNvPr name="TextBox 13" id="13"/>
          <p:cNvSpPr txBox="true"/>
          <p:nvPr/>
        </p:nvSpPr>
        <p:spPr>
          <a:xfrm rot="0">
            <a:off x="1481599" y="1602775"/>
            <a:ext cx="5914265" cy="1101176"/>
          </a:xfrm>
          <a:prstGeom prst="rect">
            <a:avLst/>
          </a:prstGeom>
        </p:spPr>
        <p:txBody>
          <a:bodyPr anchor="t" rtlCol="false" tIns="0" lIns="0" bIns="0" rIns="0">
            <a:spAutoFit/>
          </a:bodyPr>
          <a:lstStyle/>
          <a:p>
            <a:pPr algn="l">
              <a:lnSpc>
                <a:spcPts val="9044"/>
              </a:lnSpc>
            </a:pPr>
            <a:r>
              <a:rPr lang="en-US" b="true" sz="6460">
                <a:solidFill>
                  <a:srgbClr val="000000"/>
                </a:solidFill>
                <a:latin typeface="League Spartan"/>
                <a:ea typeface="League Spartan"/>
                <a:cs typeface="League Spartan"/>
                <a:sym typeface="League Spartan"/>
              </a:rPr>
              <a:t>AIR PURIFIER</a:t>
            </a:r>
          </a:p>
        </p:txBody>
      </p:sp>
      <p:sp>
        <p:nvSpPr>
          <p:cNvPr name="TextBox 14" id="14"/>
          <p:cNvSpPr txBox="true"/>
          <p:nvPr/>
        </p:nvSpPr>
        <p:spPr>
          <a:xfrm rot="0">
            <a:off x="1481599" y="942975"/>
            <a:ext cx="4596719" cy="697900"/>
          </a:xfrm>
          <a:prstGeom prst="rect">
            <a:avLst/>
          </a:prstGeom>
        </p:spPr>
        <p:txBody>
          <a:bodyPr anchor="t" rtlCol="false" tIns="0" lIns="0" bIns="0" rIns="0">
            <a:spAutoFit/>
          </a:bodyPr>
          <a:lstStyle/>
          <a:p>
            <a:pPr algn="l">
              <a:lnSpc>
                <a:spcPts val="5633"/>
              </a:lnSpc>
            </a:pPr>
            <a:r>
              <a:rPr lang="en-US" b="true" sz="4023">
                <a:solidFill>
                  <a:srgbClr val="000000"/>
                </a:solidFill>
                <a:latin typeface="Roboto Bold"/>
                <a:ea typeface="Roboto Bold"/>
                <a:cs typeface="Roboto Bold"/>
                <a:sym typeface="Roboto Bold"/>
              </a:rPr>
              <a:t>WHAT IS</a:t>
            </a:r>
          </a:p>
        </p:txBody>
      </p:sp>
      <p:sp>
        <p:nvSpPr>
          <p:cNvPr name="TextBox 15" id="15"/>
          <p:cNvSpPr txBox="true"/>
          <p:nvPr/>
        </p:nvSpPr>
        <p:spPr>
          <a:xfrm rot="0">
            <a:off x="1107009" y="3958676"/>
            <a:ext cx="6367164" cy="4318490"/>
          </a:xfrm>
          <a:prstGeom prst="rect">
            <a:avLst/>
          </a:prstGeom>
        </p:spPr>
        <p:txBody>
          <a:bodyPr anchor="t" rtlCol="false" tIns="0" lIns="0" bIns="0" rIns="0">
            <a:spAutoFit/>
          </a:bodyPr>
          <a:lstStyle/>
          <a:p>
            <a:pPr algn="l">
              <a:lnSpc>
                <a:spcPts val="3140"/>
              </a:lnSpc>
              <a:spcBef>
                <a:spcPct val="0"/>
              </a:spcBef>
            </a:pPr>
            <a:r>
              <a:rPr lang="en-US" sz="2243" b="true">
                <a:solidFill>
                  <a:srgbClr val="000000"/>
                </a:solidFill>
                <a:latin typeface="Poppins Bold"/>
                <a:ea typeface="Poppins Bold"/>
                <a:cs typeface="Poppins Bold"/>
                <a:sym typeface="Poppins Bold"/>
              </a:rPr>
              <a:t>Air purifiers are vital in today’s polluted environment, especially in cities with deteriorating air quality. They filter out harmful pollutants like PM2.5, VOCs, and allergens, protecting our lungs and boosting overall health. Innovations now focus on smart sensors, localized pollution mapping, and energy-efficient filtration. As awareness rises, air purifiers are becoming a necessity, not a luxury—crucial for healthier indoor living.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0">
            <a:off x="1107009" y="1028700"/>
            <a:ext cx="146488" cy="1675250"/>
            <a:chOff x="0" y="0"/>
            <a:chExt cx="38581" cy="441218"/>
          </a:xfrm>
        </p:grpSpPr>
        <p:sp>
          <p:nvSpPr>
            <p:cNvPr name="Freeform 4" id="4"/>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5" id="5"/>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5400000">
            <a:off x="1793081" y="8347431"/>
            <a:ext cx="146488" cy="1675250"/>
            <a:chOff x="0" y="0"/>
            <a:chExt cx="38581" cy="441218"/>
          </a:xfrm>
        </p:grpSpPr>
        <p:sp>
          <p:nvSpPr>
            <p:cNvPr name="Freeform 7" id="7"/>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8" id="8"/>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5796344" y="339286"/>
            <a:ext cx="8790762" cy="977635"/>
          </a:xfrm>
          <a:prstGeom prst="rect">
            <a:avLst/>
          </a:prstGeom>
        </p:spPr>
        <p:txBody>
          <a:bodyPr anchor="t" rtlCol="false" tIns="0" lIns="0" bIns="0" rIns="0">
            <a:spAutoFit/>
          </a:bodyPr>
          <a:lstStyle/>
          <a:p>
            <a:pPr algn="l">
              <a:lnSpc>
                <a:spcPts val="8064"/>
              </a:lnSpc>
            </a:pPr>
            <a:r>
              <a:rPr lang="en-US" b="true" sz="5760">
                <a:solidFill>
                  <a:srgbClr val="000000"/>
                </a:solidFill>
                <a:latin typeface="League Spartan"/>
                <a:ea typeface="League Spartan"/>
                <a:cs typeface="League Spartan"/>
                <a:sym typeface="League Spartan"/>
              </a:rPr>
              <a:t>PRIMARY ANALYSIS</a:t>
            </a:r>
          </a:p>
        </p:txBody>
      </p:sp>
      <p:sp>
        <p:nvSpPr>
          <p:cNvPr name="TextBox 10" id="10"/>
          <p:cNvSpPr txBox="true"/>
          <p:nvPr/>
        </p:nvSpPr>
        <p:spPr>
          <a:xfrm rot="0">
            <a:off x="3344524" y="1341192"/>
            <a:ext cx="12915315" cy="8235572"/>
          </a:xfrm>
          <a:prstGeom prst="rect">
            <a:avLst/>
          </a:prstGeom>
        </p:spPr>
        <p:txBody>
          <a:bodyPr anchor="t" rtlCol="false" tIns="0" lIns="0" bIns="0" rIns="0">
            <a:spAutoFit/>
          </a:bodyPr>
          <a:lstStyle/>
          <a:p>
            <a:pPr algn="l">
              <a:lnSpc>
                <a:spcPts val="3140"/>
              </a:lnSpc>
            </a:pPr>
            <a:r>
              <a:rPr lang="en-US" sz="2243">
                <a:solidFill>
                  <a:srgbClr val="000000"/>
                </a:solidFill>
                <a:latin typeface="Poppins"/>
                <a:ea typeface="Poppins"/>
                <a:cs typeface="Poppins"/>
                <a:sym typeface="Poppins"/>
              </a:rPr>
              <a:t>1. List the top 5 and bottom 5 areas with highest average AQI. (Consider areas which contains data from last 6 months: December 2024 to May 2025) </a:t>
            </a:r>
          </a:p>
          <a:p>
            <a:pPr algn="l">
              <a:lnSpc>
                <a:spcPts val="3140"/>
              </a:lnSpc>
            </a:pPr>
          </a:p>
          <a:p>
            <a:pPr algn="l">
              <a:lnSpc>
                <a:spcPts val="3140"/>
              </a:lnSpc>
            </a:pPr>
            <a:r>
              <a:rPr lang="en-US" sz="2243">
                <a:solidFill>
                  <a:srgbClr val="000000"/>
                </a:solidFill>
                <a:latin typeface="Poppins"/>
                <a:ea typeface="Poppins"/>
                <a:cs typeface="Poppins"/>
                <a:sym typeface="Poppins"/>
              </a:rPr>
              <a:t>2. List out top 2 and bottom 2 prominent pollutants for each state of southern India. (Consider data post covid: 2022 onwards) </a:t>
            </a:r>
          </a:p>
          <a:p>
            <a:pPr algn="l">
              <a:lnSpc>
                <a:spcPts val="3140"/>
              </a:lnSpc>
            </a:pPr>
          </a:p>
          <a:p>
            <a:pPr algn="l">
              <a:lnSpc>
                <a:spcPts val="3140"/>
              </a:lnSpc>
            </a:pPr>
            <a:r>
              <a:rPr lang="en-US" sz="2243">
                <a:solidFill>
                  <a:srgbClr val="000000"/>
                </a:solidFill>
                <a:latin typeface="Poppins"/>
                <a:ea typeface="Poppins"/>
                <a:cs typeface="Poppins"/>
                <a:sym typeface="Poppins"/>
              </a:rPr>
              <a:t>3. Does AQI improve on weekends vs weekdays in Indian metro cities (Delhi, Mumbai, Chennai, Kolkata, Bengaluru, Hyderabad, Ahmedabad, Pune)? (Consider data from last 1 year) </a:t>
            </a:r>
          </a:p>
          <a:p>
            <a:pPr algn="l">
              <a:lnSpc>
                <a:spcPts val="3140"/>
              </a:lnSpc>
            </a:pPr>
          </a:p>
          <a:p>
            <a:pPr algn="l">
              <a:lnSpc>
                <a:spcPts val="3140"/>
              </a:lnSpc>
            </a:pPr>
            <a:r>
              <a:rPr lang="en-US" sz="2243">
                <a:solidFill>
                  <a:srgbClr val="000000"/>
                </a:solidFill>
                <a:latin typeface="Poppins"/>
                <a:ea typeface="Poppins"/>
                <a:cs typeface="Poppins"/>
                <a:sym typeface="Poppins"/>
              </a:rPr>
              <a:t>4. Which months consistently show the worst air quality across Indian states — (Consider top 10 states with high distinct areas) </a:t>
            </a:r>
          </a:p>
          <a:p>
            <a:pPr algn="l">
              <a:lnSpc>
                <a:spcPts val="3140"/>
              </a:lnSpc>
            </a:pPr>
          </a:p>
          <a:p>
            <a:pPr algn="l">
              <a:lnSpc>
                <a:spcPts val="3140"/>
              </a:lnSpc>
            </a:pPr>
            <a:r>
              <a:rPr lang="en-US" sz="2243">
                <a:solidFill>
                  <a:srgbClr val="000000"/>
                </a:solidFill>
                <a:latin typeface="Poppins"/>
                <a:ea typeface="Poppins"/>
                <a:cs typeface="Poppins"/>
                <a:sym typeface="Poppins"/>
              </a:rPr>
              <a:t>5. For the city of Bengaluru, how many days fell under each air quality category (e.g., Good, Moderate, Poor, etc.) between March and May 2025? </a:t>
            </a:r>
          </a:p>
          <a:p>
            <a:pPr algn="l">
              <a:lnSpc>
                <a:spcPts val="3140"/>
              </a:lnSpc>
            </a:pPr>
          </a:p>
          <a:p>
            <a:pPr algn="l">
              <a:lnSpc>
                <a:spcPts val="3140"/>
              </a:lnSpc>
            </a:pPr>
            <a:r>
              <a:rPr lang="en-US" sz="2243">
                <a:solidFill>
                  <a:srgbClr val="000000"/>
                </a:solidFill>
                <a:latin typeface="Poppins"/>
                <a:ea typeface="Poppins"/>
                <a:cs typeface="Poppins"/>
                <a:sym typeface="Poppins"/>
              </a:rPr>
              <a:t>6. List the top two most reported disease illnesses in each state over the past three years, along with the corresponding average Air Quality Index (AQI) for that period. </a:t>
            </a:r>
          </a:p>
          <a:p>
            <a:pPr algn="l">
              <a:lnSpc>
                <a:spcPts val="3140"/>
              </a:lnSpc>
            </a:pPr>
          </a:p>
          <a:p>
            <a:pPr algn="l">
              <a:lnSpc>
                <a:spcPts val="3140"/>
              </a:lnSpc>
              <a:spcBef>
                <a:spcPct val="0"/>
              </a:spcBef>
            </a:pPr>
            <a:r>
              <a:rPr lang="en-US" sz="2243">
                <a:solidFill>
                  <a:srgbClr val="000000"/>
                </a:solidFill>
                <a:latin typeface="Poppins"/>
                <a:ea typeface="Poppins"/>
                <a:cs typeface="Poppins"/>
                <a:sym typeface="Poppins"/>
              </a:rPr>
              <a:t>7. List the top 5 states with high EV adoption and analyse if their average AQI is significantly better compared to states with lower EV adoption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0">
            <a:off x="1107009" y="1028700"/>
            <a:ext cx="146488" cy="1675250"/>
            <a:chOff x="0" y="0"/>
            <a:chExt cx="38581" cy="441218"/>
          </a:xfrm>
        </p:grpSpPr>
        <p:sp>
          <p:nvSpPr>
            <p:cNvPr name="Freeform 4" id="4"/>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5" id="5"/>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5400000">
            <a:off x="1793081" y="8347431"/>
            <a:ext cx="146488" cy="1675250"/>
            <a:chOff x="0" y="0"/>
            <a:chExt cx="38581" cy="441218"/>
          </a:xfrm>
        </p:grpSpPr>
        <p:sp>
          <p:nvSpPr>
            <p:cNvPr name="Freeform 7" id="7"/>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8" id="8"/>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5406311" y="416200"/>
            <a:ext cx="8742008" cy="1101176"/>
          </a:xfrm>
          <a:prstGeom prst="rect">
            <a:avLst/>
          </a:prstGeom>
        </p:spPr>
        <p:txBody>
          <a:bodyPr anchor="t" rtlCol="false" tIns="0" lIns="0" bIns="0" rIns="0">
            <a:spAutoFit/>
          </a:bodyPr>
          <a:lstStyle/>
          <a:p>
            <a:pPr algn="l">
              <a:lnSpc>
                <a:spcPts val="9044"/>
              </a:lnSpc>
            </a:pPr>
            <a:r>
              <a:rPr lang="en-US" b="true" sz="6460">
                <a:solidFill>
                  <a:srgbClr val="000000"/>
                </a:solidFill>
                <a:latin typeface="League Spartan"/>
                <a:ea typeface="League Spartan"/>
                <a:cs typeface="League Spartan"/>
                <a:sym typeface="League Spartan"/>
              </a:rPr>
              <a:t>SECONDARY SKILL</a:t>
            </a:r>
          </a:p>
        </p:txBody>
      </p:sp>
      <p:sp>
        <p:nvSpPr>
          <p:cNvPr name="TextBox 10" id="10"/>
          <p:cNvSpPr txBox="true"/>
          <p:nvPr/>
        </p:nvSpPr>
        <p:spPr>
          <a:xfrm rot="0">
            <a:off x="4241343" y="1971647"/>
            <a:ext cx="11071943" cy="6277031"/>
          </a:xfrm>
          <a:prstGeom prst="rect">
            <a:avLst/>
          </a:prstGeom>
        </p:spPr>
        <p:txBody>
          <a:bodyPr anchor="t" rtlCol="false" tIns="0" lIns="0" bIns="0" rIns="0">
            <a:spAutoFit/>
          </a:bodyPr>
          <a:lstStyle/>
          <a:p>
            <a:pPr algn="l">
              <a:lnSpc>
                <a:spcPts val="3140"/>
              </a:lnSpc>
            </a:pPr>
            <a:r>
              <a:rPr lang="en-US" sz="2243">
                <a:solidFill>
                  <a:srgbClr val="000000"/>
                </a:solidFill>
                <a:latin typeface="Poppins"/>
                <a:ea typeface="Poppins"/>
                <a:cs typeface="Poppins"/>
                <a:sym typeface="Poppins"/>
              </a:rPr>
              <a:t>1. Which age group is most affected by air pollution-related health outcomes — and how does this vary by city?</a:t>
            </a:r>
          </a:p>
          <a:p>
            <a:pPr algn="l">
              <a:lnSpc>
                <a:spcPts val="3140"/>
              </a:lnSpc>
            </a:pPr>
          </a:p>
          <a:p>
            <a:pPr algn="l">
              <a:lnSpc>
                <a:spcPts val="3140"/>
              </a:lnSpc>
            </a:pPr>
            <a:r>
              <a:rPr lang="en-US" sz="2243">
                <a:solidFill>
                  <a:srgbClr val="000000"/>
                </a:solidFill>
                <a:latin typeface="Poppins"/>
                <a:ea typeface="Poppins"/>
                <a:cs typeface="Poppins"/>
                <a:sym typeface="Poppins"/>
              </a:rPr>
              <a:t>2. Who are the major competitors in the Indian air purifier market, and what are their key differentiators (e.g., price, filtration stages, smart features)?</a:t>
            </a:r>
          </a:p>
          <a:p>
            <a:pPr algn="l">
              <a:lnSpc>
                <a:spcPts val="3140"/>
              </a:lnSpc>
            </a:pPr>
          </a:p>
          <a:p>
            <a:pPr algn="l">
              <a:lnSpc>
                <a:spcPts val="3140"/>
              </a:lnSpc>
            </a:pPr>
            <a:r>
              <a:rPr lang="en-US" sz="2243">
                <a:solidFill>
                  <a:srgbClr val="000000"/>
                </a:solidFill>
                <a:latin typeface="Poppins"/>
                <a:ea typeface="Poppins"/>
                <a:cs typeface="Poppins"/>
                <a:sym typeface="Poppins"/>
              </a:rPr>
              <a:t> 3. What is the relationship between a city’s population size and its average AQI — do larger cities always suffer from worse air quality? (Consider 2024 population and AQI data for this) </a:t>
            </a:r>
          </a:p>
          <a:p>
            <a:pPr algn="l">
              <a:lnSpc>
                <a:spcPts val="3140"/>
              </a:lnSpc>
            </a:pPr>
          </a:p>
          <a:p>
            <a:pPr algn="l">
              <a:lnSpc>
                <a:spcPts val="3140"/>
              </a:lnSpc>
            </a:pPr>
            <a:r>
              <a:rPr lang="en-US" sz="2243">
                <a:solidFill>
                  <a:srgbClr val="000000"/>
                </a:solidFill>
                <a:latin typeface="Poppins"/>
                <a:ea typeface="Poppins"/>
                <a:cs typeface="Poppins"/>
                <a:sym typeface="Poppins"/>
              </a:rPr>
              <a:t>4. How aware are Indian citizens of what AQI (Air Quality Index) means — and do they understand its health implications?</a:t>
            </a:r>
          </a:p>
          <a:p>
            <a:pPr algn="l">
              <a:lnSpc>
                <a:spcPts val="3140"/>
              </a:lnSpc>
            </a:pPr>
          </a:p>
          <a:p>
            <a:pPr algn="l">
              <a:lnSpc>
                <a:spcPts val="3140"/>
              </a:lnSpc>
              <a:spcBef>
                <a:spcPct val="0"/>
              </a:spcBef>
            </a:pPr>
            <a:r>
              <a:rPr lang="en-US" sz="2243">
                <a:solidFill>
                  <a:srgbClr val="000000"/>
                </a:solidFill>
                <a:latin typeface="Poppins"/>
                <a:ea typeface="Poppins"/>
                <a:cs typeface="Poppins"/>
                <a:sym typeface="Poppins"/>
              </a:rPr>
              <a:t> 5. Which pollution control policies introduced by the Indian government in the past 5 years have had the most measurable impact on improving air quality — and how have these impacts varied across regions or cities?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0">
            <a:off x="1107009" y="1028700"/>
            <a:ext cx="146488" cy="1675250"/>
            <a:chOff x="0" y="0"/>
            <a:chExt cx="38581" cy="441218"/>
          </a:xfrm>
        </p:grpSpPr>
        <p:sp>
          <p:nvSpPr>
            <p:cNvPr name="Freeform 4" id="4"/>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5" id="5"/>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5400000">
            <a:off x="1793081" y="8347431"/>
            <a:ext cx="146488" cy="1675250"/>
            <a:chOff x="0" y="0"/>
            <a:chExt cx="38581" cy="441218"/>
          </a:xfrm>
        </p:grpSpPr>
        <p:sp>
          <p:nvSpPr>
            <p:cNvPr name="Freeform 7" id="7"/>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8" id="8"/>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420159" y="3613869"/>
            <a:ext cx="2891548" cy="3351786"/>
          </a:xfrm>
          <a:custGeom>
            <a:avLst/>
            <a:gdLst/>
            <a:ahLst/>
            <a:cxnLst/>
            <a:rect r="r" b="b" t="t" l="l"/>
            <a:pathLst>
              <a:path h="3351786" w="2891548">
                <a:moveTo>
                  <a:pt x="0" y="0"/>
                </a:moveTo>
                <a:lnTo>
                  <a:pt x="2891548" y="0"/>
                </a:lnTo>
                <a:lnTo>
                  <a:pt x="2891548" y="3351787"/>
                </a:lnTo>
                <a:lnTo>
                  <a:pt x="0" y="3351787"/>
                </a:lnTo>
                <a:lnTo>
                  <a:pt x="0" y="0"/>
                </a:lnTo>
                <a:close/>
              </a:path>
            </a:pathLst>
          </a:custGeom>
          <a:blipFill>
            <a:blip r:embed="rId3"/>
            <a:stretch>
              <a:fillRect l="0" t="0" r="0" b="0"/>
            </a:stretch>
          </a:blipFill>
        </p:spPr>
      </p:sp>
      <p:sp>
        <p:nvSpPr>
          <p:cNvPr name="Freeform 10" id="10"/>
          <p:cNvSpPr/>
          <p:nvPr/>
        </p:nvSpPr>
        <p:spPr>
          <a:xfrm flipH="false" flipV="false" rot="0">
            <a:off x="9378314" y="3354515"/>
            <a:ext cx="3577970" cy="3577970"/>
          </a:xfrm>
          <a:custGeom>
            <a:avLst/>
            <a:gdLst/>
            <a:ahLst/>
            <a:cxnLst/>
            <a:rect r="r" b="b" t="t" l="l"/>
            <a:pathLst>
              <a:path h="3577970" w="3577970">
                <a:moveTo>
                  <a:pt x="0" y="0"/>
                </a:moveTo>
                <a:lnTo>
                  <a:pt x="3577969" y="0"/>
                </a:lnTo>
                <a:lnTo>
                  <a:pt x="3577969" y="3577970"/>
                </a:lnTo>
                <a:lnTo>
                  <a:pt x="0" y="3577970"/>
                </a:lnTo>
                <a:lnTo>
                  <a:pt x="0" y="0"/>
                </a:lnTo>
                <a:close/>
              </a:path>
            </a:pathLst>
          </a:custGeom>
          <a:blipFill>
            <a:blip r:embed="rId4"/>
            <a:stretch>
              <a:fillRect l="0" t="0" r="0" b="0"/>
            </a:stretch>
          </a:blipFill>
        </p:spPr>
      </p:sp>
      <p:sp>
        <p:nvSpPr>
          <p:cNvPr name="Freeform 11" id="11"/>
          <p:cNvSpPr/>
          <p:nvPr/>
        </p:nvSpPr>
        <p:spPr>
          <a:xfrm flipH="false" flipV="false" rot="0">
            <a:off x="5423607" y="3613869"/>
            <a:ext cx="3363530" cy="3363530"/>
          </a:xfrm>
          <a:custGeom>
            <a:avLst/>
            <a:gdLst/>
            <a:ahLst/>
            <a:cxnLst/>
            <a:rect r="r" b="b" t="t" l="l"/>
            <a:pathLst>
              <a:path h="3363530" w="3363530">
                <a:moveTo>
                  <a:pt x="0" y="0"/>
                </a:moveTo>
                <a:lnTo>
                  <a:pt x="3363530" y="0"/>
                </a:lnTo>
                <a:lnTo>
                  <a:pt x="3363530" y="3363530"/>
                </a:lnTo>
                <a:lnTo>
                  <a:pt x="0" y="3363530"/>
                </a:lnTo>
                <a:lnTo>
                  <a:pt x="0" y="0"/>
                </a:lnTo>
                <a:close/>
              </a:path>
            </a:pathLst>
          </a:custGeom>
          <a:blipFill>
            <a:blip r:embed="rId5"/>
            <a:stretch>
              <a:fillRect l="0" t="0" r="0" b="0"/>
            </a:stretch>
          </a:blipFill>
        </p:spPr>
      </p:sp>
      <p:sp>
        <p:nvSpPr>
          <p:cNvPr name="Freeform 12" id="12"/>
          <p:cNvSpPr/>
          <p:nvPr/>
        </p:nvSpPr>
        <p:spPr>
          <a:xfrm flipH="false" flipV="false" rot="0">
            <a:off x="13896145" y="3613869"/>
            <a:ext cx="3616699" cy="3363530"/>
          </a:xfrm>
          <a:custGeom>
            <a:avLst/>
            <a:gdLst/>
            <a:ahLst/>
            <a:cxnLst/>
            <a:rect r="r" b="b" t="t" l="l"/>
            <a:pathLst>
              <a:path h="3363530" w="3616699">
                <a:moveTo>
                  <a:pt x="0" y="0"/>
                </a:moveTo>
                <a:lnTo>
                  <a:pt x="3616699" y="0"/>
                </a:lnTo>
                <a:lnTo>
                  <a:pt x="3616699" y="3363530"/>
                </a:lnTo>
                <a:lnTo>
                  <a:pt x="0" y="3363530"/>
                </a:lnTo>
                <a:lnTo>
                  <a:pt x="0" y="0"/>
                </a:lnTo>
                <a:close/>
              </a:path>
            </a:pathLst>
          </a:custGeom>
          <a:blipFill>
            <a:blip r:embed="rId6"/>
            <a:stretch>
              <a:fillRect l="0" t="0" r="0" b="0"/>
            </a:stretch>
          </a:blipFill>
        </p:spPr>
      </p:sp>
      <p:sp>
        <p:nvSpPr>
          <p:cNvPr name="TextBox 13" id="13"/>
          <p:cNvSpPr txBox="true"/>
          <p:nvPr/>
        </p:nvSpPr>
        <p:spPr>
          <a:xfrm rot="0">
            <a:off x="6625165" y="562462"/>
            <a:ext cx="8742008" cy="1101176"/>
          </a:xfrm>
          <a:prstGeom prst="rect">
            <a:avLst/>
          </a:prstGeom>
        </p:spPr>
        <p:txBody>
          <a:bodyPr anchor="t" rtlCol="false" tIns="0" lIns="0" bIns="0" rIns="0">
            <a:spAutoFit/>
          </a:bodyPr>
          <a:lstStyle/>
          <a:p>
            <a:pPr algn="l">
              <a:lnSpc>
                <a:spcPts val="9044"/>
              </a:lnSpc>
            </a:pPr>
            <a:r>
              <a:rPr lang="en-US" b="true" sz="6460">
                <a:solidFill>
                  <a:srgbClr val="000000"/>
                </a:solidFill>
                <a:latin typeface="League Spartan"/>
                <a:ea typeface="League Spartan"/>
                <a:cs typeface="League Spartan"/>
                <a:sym typeface="League Spartan"/>
              </a:rPr>
              <a:t>TOOLS USED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0">
            <a:off x="1107009" y="1028700"/>
            <a:ext cx="146488" cy="1675250"/>
            <a:chOff x="0" y="0"/>
            <a:chExt cx="38581" cy="441218"/>
          </a:xfrm>
        </p:grpSpPr>
        <p:sp>
          <p:nvSpPr>
            <p:cNvPr name="Freeform 4" id="4"/>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5" id="5"/>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5400000">
            <a:off x="1793081" y="8347431"/>
            <a:ext cx="146488" cy="1675250"/>
            <a:chOff x="0" y="0"/>
            <a:chExt cx="38581" cy="441218"/>
          </a:xfrm>
        </p:grpSpPr>
        <p:sp>
          <p:nvSpPr>
            <p:cNvPr name="Freeform 7" id="7"/>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8" id="8"/>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444800" y="683397"/>
            <a:ext cx="16097439" cy="8271387"/>
          </a:xfrm>
          <a:custGeom>
            <a:avLst/>
            <a:gdLst/>
            <a:ahLst/>
            <a:cxnLst/>
            <a:rect r="r" b="b" t="t" l="l"/>
            <a:pathLst>
              <a:path h="8271387" w="16097439">
                <a:moveTo>
                  <a:pt x="0" y="0"/>
                </a:moveTo>
                <a:lnTo>
                  <a:pt x="16097439" y="0"/>
                </a:lnTo>
                <a:lnTo>
                  <a:pt x="16097439" y="8271388"/>
                </a:lnTo>
                <a:lnTo>
                  <a:pt x="0" y="8271388"/>
                </a:lnTo>
                <a:lnTo>
                  <a:pt x="0" y="0"/>
                </a:lnTo>
                <a:close/>
              </a:path>
            </a:pathLst>
          </a:custGeom>
          <a:blipFill>
            <a:blip r:embed="rId3"/>
            <a:stretch>
              <a:fillRect l="0" t="-4452" r="0" b="-4452"/>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0">
            <a:off x="1107009" y="1028700"/>
            <a:ext cx="146488" cy="1675250"/>
            <a:chOff x="0" y="0"/>
            <a:chExt cx="38581" cy="441218"/>
          </a:xfrm>
        </p:grpSpPr>
        <p:sp>
          <p:nvSpPr>
            <p:cNvPr name="Freeform 4" id="4"/>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5" id="5"/>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5400000">
            <a:off x="1793081" y="8347431"/>
            <a:ext cx="146488" cy="1675250"/>
            <a:chOff x="0" y="0"/>
            <a:chExt cx="38581" cy="441218"/>
          </a:xfrm>
        </p:grpSpPr>
        <p:sp>
          <p:nvSpPr>
            <p:cNvPr name="Freeform 7" id="7"/>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8" id="8"/>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438702" y="570913"/>
            <a:ext cx="15410597" cy="8540899"/>
          </a:xfrm>
          <a:custGeom>
            <a:avLst/>
            <a:gdLst/>
            <a:ahLst/>
            <a:cxnLst/>
            <a:rect r="r" b="b" t="t" l="l"/>
            <a:pathLst>
              <a:path h="8540899" w="15410597">
                <a:moveTo>
                  <a:pt x="0" y="0"/>
                </a:moveTo>
                <a:lnTo>
                  <a:pt x="15410596" y="0"/>
                </a:lnTo>
                <a:lnTo>
                  <a:pt x="15410596" y="8540899"/>
                </a:lnTo>
                <a:lnTo>
                  <a:pt x="0" y="8540899"/>
                </a:lnTo>
                <a:lnTo>
                  <a:pt x="0" y="0"/>
                </a:lnTo>
                <a:close/>
              </a:path>
            </a:pathLst>
          </a:custGeom>
          <a:blipFill>
            <a:blip r:embed="rId3"/>
            <a:stretch>
              <a:fillRect l="0" t="-850" r="0" b="-192"/>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0">
            <a:off x="1107009" y="1028700"/>
            <a:ext cx="146488" cy="1675250"/>
            <a:chOff x="0" y="0"/>
            <a:chExt cx="38581" cy="441218"/>
          </a:xfrm>
        </p:grpSpPr>
        <p:sp>
          <p:nvSpPr>
            <p:cNvPr name="Freeform 4" id="4"/>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5" id="5"/>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5400000">
            <a:off x="1793081" y="8347431"/>
            <a:ext cx="146488" cy="1675250"/>
            <a:chOff x="0" y="0"/>
            <a:chExt cx="38581" cy="441218"/>
          </a:xfrm>
        </p:grpSpPr>
        <p:sp>
          <p:nvSpPr>
            <p:cNvPr name="Freeform 7" id="7"/>
            <p:cNvSpPr/>
            <p:nvPr/>
          </p:nvSpPr>
          <p:spPr>
            <a:xfrm flipH="false" flipV="false" rot="0">
              <a:off x="0" y="0"/>
              <a:ext cx="38581" cy="441218"/>
            </a:xfrm>
            <a:custGeom>
              <a:avLst/>
              <a:gdLst/>
              <a:ahLst/>
              <a:cxnLst/>
              <a:rect r="r" b="b" t="t" l="l"/>
              <a:pathLst>
                <a:path h="441218" w="38581">
                  <a:moveTo>
                    <a:pt x="0" y="0"/>
                  </a:moveTo>
                  <a:lnTo>
                    <a:pt x="38581" y="0"/>
                  </a:lnTo>
                  <a:lnTo>
                    <a:pt x="38581" y="441218"/>
                  </a:lnTo>
                  <a:lnTo>
                    <a:pt x="0" y="441218"/>
                  </a:lnTo>
                  <a:close/>
                </a:path>
              </a:pathLst>
            </a:custGeom>
            <a:solidFill>
              <a:srgbClr val="574874"/>
            </a:solidFill>
          </p:spPr>
        </p:sp>
        <p:sp>
          <p:nvSpPr>
            <p:cNvPr name="TextBox 8" id="8"/>
            <p:cNvSpPr txBox="true"/>
            <p:nvPr/>
          </p:nvSpPr>
          <p:spPr>
            <a:xfrm>
              <a:off x="0" y="-47625"/>
              <a:ext cx="38581" cy="488843"/>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459786" y="720834"/>
            <a:ext cx="15368428" cy="8218075"/>
          </a:xfrm>
          <a:custGeom>
            <a:avLst/>
            <a:gdLst/>
            <a:ahLst/>
            <a:cxnLst/>
            <a:rect r="r" b="b" t="t" l="l"/>
            <a:pathLst>
              <a:path h="8218075" w="15368428">
                <a:moveTo>
                  <a:pt x="0" y="0"/>
                </a:moveTo>
                <a:lnTo>
                  <a:pt x="15368428" y="0"/>
                </a:lnTo>
                <a:lnTo>
                  <a:pt x="15368428" y="8218075"/>
                </a:lnTo>
                <a:lnTo>
                  <a:pt x="0" y="8218075"/>
                </a:lnTo>
                <a:lnTo>
                  <a:pt x="0" y="0"/>
                </a:lnTo>
                <a:close/>
              </a:path>
            </a:pathLst>
          </a:custGeom>
          <a:blipFill>
            <a:blip r:embed="rId3"/>
            <a:stretch>
              <a:fillRect l="0" t="-2498" r="0" b="-2498"/>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DAGvp1iRhm0</dc:identifier>
  <dcterms:modified xsi:type="dcterms:W3CDTF">2011-08-01T06:04:30Z</dcterms:modified>
  <cp:revision>1</cp:revision>
  <dc:title>Purple &amp; White Business Professional Presentation</dc:title>
</cp:coreProperties>
</file>

<file path=docProps/thumbnail.jpeg>
</file>